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Lst>
  <p:sldSz cy="6858000" cx="12192000"/>
  <p:notesSz cx="6858000" cy="9144000"/>
  <p:embeddedFontLst>
    <p:embeddedFont>
      <p:font typeface="Lora"/>
      <p:regular r:id="rId42"/>
      <p:bold r:id="rId43"/>
      <p:italic r:id="rId44"/>
      <p:boldItalic r:id="rId45"/>
    </p:embeddedFont>
    <p:embeddedFont>
      <p:font typeface="Quattrocento Sans"/>
      <p:regular r:id="rId46"/>
      <p:bold r:id="rId47"/>
      <p:italic r:id="rId48"/>
      <p:boldItalic r:id="rId49"/>
    </p:embeddedFont>
    <p:embeddedFont>
      <p:font typeface="Roboto Light"/>
      <p:regular r:id="rId50"/>
      <p:bold r:id="rId51"/>
      <p:italic r:id="rId52"/>
      <p:boldItalic r:id="rId53"/>
    </p:embeddedFont>
    <p:embeddedFont>
      <p:font typeface="Helvetica Neue"/>
      <p:regular r:id="rId54"/>
      <p:bold r:id="rId55"/>
      <p:italic r:id="rId56"/>
      <p:boldItalic r:id="rId5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58" roundtripDataSignature="AMtx7miMNnAApyQNFp9n0XYCTvw7bCa5H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font" Target="fonts/Lora-regular.fntdata"/><Relationship Id="rId41" Type="http://schemas.openxmlformats.org/officeDocument/2006/relationships/slide" Target="slides/slide36.xml"/><Relationship Id="rId44" Type="http://schemas.openxmlformats.org/officeDocument/2006/relationships/font" Target="fonts/Lora-italic.fntdata"/><Relationship Id="rId43" Type="http://schemas.openxmlformats.org/officeDocument/2006/relationships/font" Target="fonts/Lora-bold.fntdata"/><Relationship Id="rId46" Type="http://schemas.openxmlformats.org/officeDocument/2006/relationships/font" Target="fonts/QuattrocentoSans-regular.fntdata"/><Relationship Id="rId45" Type="http://schemas.openxmlformats.org/officeDocument/2006/relationships/font" Target="fonts/Lora-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QuattrocentoSans-italic.fntdata"/><Relationship Id="rId47" Type="http://schemas.openxmlformats.org/officeDocument/2006/relationships/font" Target="fonts/QuattrocentoSans-bold.fntdata"/><Relationship Id="rId49" Type="http://schemas.openxmlformats.org/officeDocument/2006/relationships/font" Target="fonts/Quattrocento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RobotoLight-bold.fntdata"/><Relationship Id="rId50" Type="http://schemas.openxmlformats.org/officeDocument/2006/relationships/font" Target="fonts/RobotoLight-regular.fntdata"/><Relationship Id="rId53" Type="http://schemas.openxmlformats.org/officeDocument/2006/relationships/font" Target="fonts/RobotoLight-boldItalic.fntdata"/><Relationship Id="rId52" Type="http://schemas.openxmlformats.org/officeDocument/2006/relationships/font" Target="fonts/RobotoLight-italic.fntdata"/><Relationship Id="rId11" Type="http://schemas.openxmlformats.org/officeDocument/2006/relationships/slide" Target="slides/slide6.xml"/><Relationship Id="rId55" Type="http://schemas.openxmlformats.org/officeDocument/2006/relationships/font" Target="fonts/HelveticaNeue-bold.fntdata"/><Relationship Id="rId10" Type="http://schemas.openxmlformats.org/officeDocument/2006/relationships/slide" Target="slides/slide5.xml"/><Relationship Id="rId54" Type="http://schemas.openxmlformats.org/officeDocument/2006/relationships/font" Target="fonts/HelveticaNeue-regular.fntdata"/><Relationship Id="rId13" Type="http://schemas.openxmlformats.org/officeDocument/2006/relationships/slide" Target="slides/slide8.xml"/><Relationship Id="rId57" Type="http://schemas.openxmlformats.org/officeDocument/2006/relationships/font" Target="fonts/HelveticaNeue-boldItalic.fntdata"/><Relationship Id="rId12" Type="http://schemas.openxmlformats.org/officeDocument/2006/relationships/slide" Target="slides/slide7.xml"/><Relationship Id="rId56" Type="http://schemas.openxmlformats.org/officeDocument/2006/relationships/font" Target="fonts/HelveticaNeue-italic.fntdata"/><Relationship Id="rId15" Type="http://schemas.openxmlformats.org/officeDocument/2006/relationships/slide" Target="slides/slide10.xml"/><Relationship Id="rId14" Type="http://schemas.openxmlformats.org/officeDocument/2006/relationships/slide" Target="slides/slide9.xml"/><Relationship Id="rId58" Type="http://customschemas.google.com/relationships/presentationmetadata" Target="meta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8" name="Google Shape;18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6" name="Google Shape;19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3" name="Google Shape;213;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214" name="Google Shape;214;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2" name="Google Shape;22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9" name="Google Shape;239;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6" name="Google Shape;256;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4" name="Google Shape;26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2" name="Google Shape;272;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1" name="Google Shape;29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9" name="Google Shape;309;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7" name="Google Shape;327;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9" name="Google Shape;339;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7" name="Google Shape;347;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6" name="Google Shape;356;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5" name="Google Shape;365;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4" name="Google Shape;374;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2" name="Google Shape;392;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1" name="Google Shape;401;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0" name="Google Shape;410;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9" name="Google Shape;419;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 name="Google Shape;163;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0" name="Google Shape;18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4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47"/>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47"/>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4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4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4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4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48"/>
          <p:cNvSpPr/>
          <p:nvPr>
            <p:ph idx="2" type="pic"/>
          </p:nvPr>
        </p:nvSpPr>
        <p:spPr>
          <a:xfrm>
            <a:off x="5183188" y="987425"/>
            <a:ext cx="6172200" cy="4873625"/>
          </a:xfrm>
          <a:prstGeom prst="rect">
            <a:avLst/>
          </a:prstGeom>
          <a:noFill/>
          <a:ln>
            <a:noFill/>
          </a:ln>
        </p:spPr>
      </p:sp>
      <p:sp>
        <p:nvSpPr>
          <p:cNvPr id="88" name="Google Shape;88;p48"/>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4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4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49"/>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4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4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4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50"/>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50"/>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5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5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5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39"/>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3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3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 name="Shape 26"/>
        <p:cNvGrpSpPr/>
        <p:nvPr/>
      </p:nvGrpSpPr>
      <p:grpSpPr>
        <a:xfrm>
          <a:off x="0" y="0"/>
          <a:ext cx="0" cy="0"/>
          <a:chOff x="0" y="0"/>
          <a:chExt cx="0" cy="0"/>
        </a:xfrm>
      </p:grpSpPr>
      <p:sp>
        <p:nvSpPr>
          <p:cNvPr id="27" name="Google Shape;27;p40"/>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 name="Google Shape;28;p40"/>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0"/>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0" name="Google Shape;30;p4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3" name="Shape 33"/>
        <p:cNvGrpSpPr/>
        <p:nvPr/>
      </p:nvGrpSpPr>
      <p:grpSpPr>
        <a:xfrm>
          <a:off x="0" y="0"/>
          <a:ext cx="0" cy="0"/>
          <a:chOff x="0" y="0"/>
          <a:chExt cx="0" cy="0"/>
        </a:xfrm>
      </p:grpSpPr>
      <p:sp>
        <p:nvSpPr>
          <p:cNvPr id="34" name="Google Shape;34;p41"/>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5" name="Google Shape;35;p4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41"/>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4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4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4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40" name="Shape 40"/>
        <p:cNvGrpSpPr/>
        <p:nvPr/>
      </p:nvGrpSpPr>
      <p:grpSpPr>
        <a:xfrm>
          <a:off x="0" y="0"/>
          <a:ext cx="0" cy="0"/>
          <a:chOff x="0" y="0"/>
          <a:chExt cx="0" cy="0"/>
        </a:xfrm>
      </p:grpSpPr>
      <p:pic>
        <p:nvPicPr>
          <p:cNvPr id="41" name="Google Shape;41;p42"/>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42" name="Google Shape;42;p42"/>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42"/>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42"/>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4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4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4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43"/>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43"/>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43"/>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4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4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4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44"/>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44"/>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44"/>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44"/>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4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4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4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45"/>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45"/>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45"/>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45"/>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45"/>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45"/>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4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4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4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4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4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4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7"/>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37"/>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3979409"/>
            <a:ext cx="10882500" cy="2031900"/>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Class: </a:t>
            </a:r>
            <a:r>
              <a:rPr b="0" i="0" lang="en-US" sz="1800" u="none" cap="none" strike="noStrike">
                <a:solidFill>
                  <a:srgbClr val="262626"/>
                </a:solidFill>
                <a:latin typeface="Roboto Light"/>
                <a:ea typeface="Roboto Light"/>
                <a:cs typeface="Roboto Light"/>
                <a:sym typeface="Roboto Light"/>
              </a:rPr>
              <a:t>FY BSc</a:t>
            </a:r>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a:t>
            </a:r>
            <a:r>
              <a:rPr b="0" i="0" lang="en-US" sz="1800" u="none" cap="none" strike="noStrike">
                <a:solidFill>
                  <a:srgbClr val="262626"/>
                </a:solidFill>
                <a:latin typeface="Roboto Light"/>
                <a:ea typeface="Roboto Light"/>
                <a:cs typeface="Roboto Light"/>
                <a:sym typeface="Roboto Light"/>
              </a:rPr>
              <a:t> Non-Life Insurance – Products, Principles and Practice </a:t>
            </a:r>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Code:</a:t>
            </a:r>
            <a:r>
              <a:rPr b="0" i="0" lang="en-US" sz="1800" u="none" cap="none" strike="noStrike">
                <a:solidFill>
                  <a:srgbClr val="262626"/>
                </a:solidFill>
                <a:latin typeface="Roboto Light"/>
                <a:ea typeface="Roboto Light"/>
                <a:cs typeface="Roboto Light"/>
                <a:sym typeface="Roboto Light"/>
              </a:rPr>
              <a:t> PUSASQF2.5</a:t>
            </a:r>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a:t>
            </a:r>
            <a:r>
              <a:rPr b="0" i="0" lang="en-US" sz="1800" u="none" cap="none" strike="noStrike">
                <a:solidFill>
                  <a:srgbClr val="262626"/>
                </a:solidFill>
                <a:latin typeface="Roboto Light"/>
                <a:ea typeface="Roboto Light"/>
                <a:cs typeface="Roboto Light"/>
                <a:sym typeface="Roboto Light"/>
              </a:rPr>
              <a:t> Chapter </a:t>
            </a:r>
            <a:r>
              <a:rPr lang="en-US" sz="1800">
                <a:solidFill>
                  <a:srgbClr val="262626"/>
                </a:solidFill>
                <a:latin typeface="Roboto Light"/>
                <a:ea typeface="Roboto Light"/>
                <a:cs typeface="Roboto Light"/>
                <a:sym typeface="Roboto Light"/>
              </a:rPr>
              <a:t>2</a:t>
            </a:r>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Name:</a:t>
            </a:r>
            <a:r>
              <a:rPr b="0" i="0" lang="en-US" sz="1800" u="none" cap="none" strike="noStrike">
                <a:solidFill>
                  <a:srgbClr val="262626"/>
                </a:solidFill>
                <a:latin typeface="Roboto Light"/>
                <a:ea typeface="Roboto Light"/>
                <a:cs typeface="Roboto Light"/>
                <a:sym typeface="Roboto Light"/>
              </a:rPr>
              <a:t> Health Insurance</a:t>
            </a:r>
            <a:endParaRPr/>
          </a:p>
        </p:txBody>
      </p:sp>
      <p:sp>
        <p:nvSpPr>
          <p:cNvPr id="111" name="Google Shape;111;p1"/>
          <p:cNvSpPr txBox="1"/>
          <p:nvPr/>
        </p:nvSpPr>
        <p:spPr>
          <a:xfrm>
            <a:off x="669601" y="3599717"/>
            <a:ext cx="10882577" cy="400110"/>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i="1" sz="2000" u="sng">
              <a:solidFill>
                <a:schemeClr val="dk1"/>
              </a:solidFill>
              <a:latin typeface="Roboto Light"/>
              <a:ea typeface="Roboto Light"/>
              <a:cs typeface="Roboto Light"/>
              <a:sym typeface="Roboto Light"/>
            </a:endParaRPr>
          </a:p>
        </p:txBody>
      </p:sp>
      <p:sp>
        <p:nvSpPr>
          <p:cNvPr id="112" name="Google Shape;112;p1"/>
          <p:cNvSpPr txBox="1"/>
          <p:nvPr/>
        </p:nvSpPr>
        <p:spPr>
          <a:xfrm>
            <a:off x="10433957" y="532639"/>
            <a:ext cx="1758043" cy="523220"/>
          </a:xfrm>
          <a:prstGeom prst="rect">
            <a:avLst/>
          </a:prstGeom>
          <a:solidFill>
            <a:srgbClr val="F26724"/>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lt1"/>
                </a:solidFill>
                <a:latin typeface="Roboto Light"/>
                <a:ea typeface="Roboto Light"/>
                <a:cs typeface="Roboto Light"/>
                <a:sym typeface="Roboto Light"/>
              </a:rPr>
              <a:t>Lecture  </a:t>
            </a:r>
            <a:endParaRPr sz="2800">
              <a:solidFill>
                <a:schemeClr val="lt1"/>
              </a:solidFill>
              <a:latin typeface="Roboto Light"/>
              <a:ea typeface="Roboto Light"/>
              <a:cs typeface="Roboto Light"/>
              <a:sym typeface="Roboto Light"/>
            </a:endParaRPr>
          </a:p>
        </p:txBody>
      </p:sp>
      <p:sp>
        <p:nvSpPr>
          <p:cNvPr id="113" name="Google Shape;113;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10"/>
          <p:cNvSpPr txBox="1"/>
          <p:nvPr>
            <p:ph type="title"/>
          </p:nvPr>
        </p:nvSpPr>
        <p:spPr>
          <a:xfrm>
            <a:off x="1169248" y="956276"/>
            <a:ext cx="703221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 Things to consider while buying</a:t>
            </a:r>
            <a:endParaRPr sz="3600">
              <a:latin typeface="Helvetica Neue"/>
              <a:ea typeface="Helvetica Neue"/>
              <a:cs typeface="Helvetica Neue"/>
              <a:sym typeface="Helvetica Neue"/>
            </a:endParaRPr>
          </a:p>
        </p:txBody>
      </p:sp>
      <p:sp>
        <p:nvSpPr>
          <p:cNvPr id="191" name="Google Shape;191;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92" name="Google Shape;192;p10"/>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1.5</a:t>
            </a:r>
            <a:endParaRPr/>
          </a:p>
        </p:txBody>
      </p:sp>
      <p:sp>
        <p:nvSpPr>
          <p:cNvPr id="193" name="Google Shape;193;p10"/>
          <p:cNvSpPr/>
          <p:nvPr/>
        </p:nvSpPr>
        <p:spPr>
          <a:xfrm>
            <a:off x="1169247" y="1888307"/>
            <a:ext cx="9381521" cy="357020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6.The availability of add-on covers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Add-ons are optional coverage's available with health plans for increasing the scope of coverage. </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7.Pre/post-hospitalization coverage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Pre- and post-hospitalization include any tests, treatment, doctor visits, etc., conducted before or after the hospitalization.</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8.The co-payment clause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As per co-pay clause, the policyholder is bound to pay a predefined percentage amount of the hospital bill. Such policies cost less but also offer less compensation as you must pay a considerable part of the hospital bill. </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9.The abundance of network hospitals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Consider the company’s claim settlement approach before buying a policy. Check if the insurer has a wide network of hospitals where you can avail of cashless treatment. </a:t>
            </a:r>
            <a:br>
              <a:rPr lang="en-US" sz="1600">
                <a:solidFill>
                  <a:schemeClr val="dk1"/>
                </a:solidFill>
                <a:latin typeface="Quattrocento Sans"/>
                <a:ea typeface="Quattrocento Sans"/>
                <a:cs typeface="Quattrocento Sans"/>
                <a:sym typeface="Quattrocento Sans"/>
              </a:rPr>
            </a:b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11"/>
          <p:cNvSpPr txBox="1"/>
          <p:nvPr>
            <p:ph type="title"/>
          </p:nvPr>
        </p:nvSpPr>
        <p:spPr>
          <a:xfrm>
            <a:off x="1169248" y="956276"/>
            <a:ext cx="580832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Types of Health Insurance</a:t>
            </a:r>
            <a:endParaRPr/>
          </a:p>
        </p:txBody>
      </p:sp>
      <p:sp>
        <p:nvSpPr>
          <p:cNvPr id="199" name="Google Shape;199;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00" name="Google Shape;200;p11"/>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2</a:t>
            </a:r>
            <a:endParaRPr/>
          </a:p>
        </p:txBody>
      </p:sp>
      <p:pic>
        <p:nvPicPr>
          <p:cNvPr descr="C:\Users\admin\Desktop\5a88ef22-22ce-4bfd-a8d7-69f05ffce3a2.jpg" id="201" name="Google Shape;201;p11"/>
          <p:cNvPicPr preferRelativeResize="0"/>
          <p:nvPr/>
        </p:nvPicPr>
        <p:blipFill rotWithShape="1">
          <a:blip r:embed="rId3">
            <a:alphaModFix/>
          </a:blip>
          <a:srcRect b="0" l="0" r="0" t="0"/>
          <a:stretch/>
        </p:blipFill>
        <p:spPr>
          <a:xfrm>
            <a:off x="2649930" y="1796072"/>
            <a:ext cx="5438603" cy="3909549"/>
          </a:xfrm>
          <a:prstGeom prst="rect">
            <a:avLst/>
          </a:prstGeom>
          <a:noFill/>
          <a:ln>
            <a:noFill/>
          </a:ln>
        </p:spPr>
      </p:pic>
      <p:sp>
        <p:nvSpPr>
          <p:cNvPr id="202" name="Google Shape;202;p11"/>
          <p:cNvSpPr txBox="1"/>
          <p:nvPr/>
        </p:nvSpPr>
        <p:spPr>
          <a:xfrm>
            <a:off x="1415032" y="6110563"/>
            <a:ext cx="8488623" cy="338554"/>
          </a:xfrm>
          <a:prstGeom prst="rect">
            <a:avLst/>
          </a:prstGeom>
          <a:solidFill>
            <a:srgbClr val="D8D8D8"/>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https://www.bajajallianz.com/blog/health-insurance-articles/types-of-health-insurance.html</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12"/>
          <p:cNvSpPr txBox="1"/>
          <p:nvPr>
            <p:ph type="title"/>
          </p:nvPr>
        </p:nvSpPr>
        <p:spPr>
          <a:xfrm>
            <a:off x="1169248" y="956276"/>
            <a:ext cx="55744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Types of health insurance</a:t>
            </a:r>
            <a:endParaRPr/>
          </a:p>
        </p:txBody>
      </p:sp>
      <p:sp>
        <p:nvSpPr>
          <p:cNvPr id="208" name="Google Shape;208;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09" name="Google Shape;209;p12"/>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2</a:t>
            </a:r>
            <a:endParaRPr/>
          </a:p>
        </p:txBody>
      </p:sp>
      <p:sp>
        <p:nvSpPr>
          <p:cNvPr id="210" name="Google Shape;210;p12"/>
          <p:cNvSpPr txBox="1"/>
          <p:nvPr/>
        </p:nvSpPr>
        <p:spPr>
          <a:xfrm>
            <a:off x="1169249" y="1950939"/>
            <a:ext cx="9634740" cy="4524315"/>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1. Individual Health Insurance</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An Individual Health Insurance plan is meant for a single person. The individual who gets himself insured with this plan is compensated for the expenses incurred for illness and medical expenses. </a:t>
            </a:r>
            <a:endParaRPr b="1"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2. Family Health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Family Health Insurance Policy secures your entire family under a single cover including your spouse, kids,             and elders. </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3. Critical Illness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Critical Illness Insurance plan insures the person by offering a lump sum amount of money for life-threatening diseases. At the time of buying the insurance, the chosen health problems are included, and if you get affected by any of the pre-selected conditions, you can claim your insurance.</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4. Senior Citizen Health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This policy provides coverage to people who are 65 years and above. The Senior Citizen Health Insurance will offer you coverage for the cost of hospitalization and medicines, whether it arises from a health issue or any accident.</a:t>
            </a:r>
            <a:endParaRPr/>
          </a:p>
          <a:p>
            <a:pPr indent="0" lvl="0" marL="0" marR="0" rtl="0" algn="l">
              <a:spcBef>
                <a:spcPts val="0"/>
              </a:spcBef>
              <a:spcAft>
                <a:spcPts val="0"/>
              </a:spcAft>
              <a:buNone/>
            </a:pPr>
            <a:br>
              <a:rPr lang="en-US" sz="1600">
                <a:solidFill>
                  <a:schemeClr val="dk1"/>
                </a:solidFill>
                <a:latin typeface="Quattrocento Sans"/>
                <a:ea typeface="Quattrocento Sans"/>
                <a:cs typeface="Quattrocento Sans"/>
                <a:sym typeface="Quattrocento Sans"/>
              </a:rPr>
            </a:b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br>
              <a:rPr lang="en-US" sz="1600">
                <a:solidFill>
                  <a:schemeClr val="dk1"/>
                </a:solidFill>
                <a:latin typeface="Quattrocento Sans"/>
                <a:ea typeface="Quattrocento Sans"/>
                <a:cs typeface="Quattrocento Sans"/>
                <a:sym typeface="Quattrocento Sans"/>
              </a:rPr>
            </a:b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13"/>
          <p:cNvSpPr txBox="1"/>
          <p:nvPr>
            <p:ph type="title"/>
          </p:nvPr>
        </p:nvSpPr>
        <p:spPr>
          <a:xfrm>
            <a:off x="1169248" y="956276"/>
            <a:ext cx="55744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Types of health insurance </a:t>
            </a:r>
            <a:endParaRPr/>
          </a:p>
        </p:txBody>
      </p:sp>
      <p:sp>
        <p:nvSpPr>
          <p:cNvPr id="217" name="Google Shape;217;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18" name="Google Shape;218;p1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2</a:t>
            </a:r>
            <a:endParaRPr/>
          </a:p>
        </p:txBody>
      </p:sp>
      <p:sp>
        <p:nvSpPr>
          <p:cNvPr id="219" name="Google Shape;219;p13"/>
          <p:cNvSpPr txBox="1"/>
          <p:nvPr/>
        </p:nvSpPr>
        <p:spPr>
          <a:xfrm>
            <a:off x="1169248" y="1814732"/>
            <a:ext cx="10184552" cy="526297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5. Top Up Health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An individual can buy the Top Up Health Insurance plan if he seeks coverage for higher amounts. But there is a “Deductible Clause” added to this policy.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6.Hospital Daily Cash</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This plan can help you to protect yourself from unexpected expenses during your hospitalization. Convalescence benefits are also offered in some of the plans if the individual gets hospitalized for more than seven days. Other add-ons include Parental accommodation and wellness coach.</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7. Personal Accident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This policy provides a lump sum amount to the victim or his/her family as support. It can be used in case of any loss or damage to the owner or driver.</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8. Mediclaim</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Mediclaim Policy ensures compensation for your hospitalization expenses in case of any illness and accident. The Mediclaim Policy is available in the market as group mediclaim, individual medical insurance, overseas medical insurance, etc.</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9. Group Health Insurance</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This type of health insurance is bought by the employer of the company for its employees. It is offered to the group of employees to meet the financial crisis and prudence in the company.</a:t>
            </a:r>
            <a:endParaRPr/>
          </a:p>
          <a:p>
            <a:pPr indent="0" lvl="0" marL="0" marR="0" rtl="0" algn="l">
              <a:spcBef>
                <a:spcPts val="0"/>
              </a:spcBef>
              <a:spcAft>
                <a:spcPts val="0"/>
              </a:spcAft>
              <a:buNone/>
            </a:pPr>
            <a:br>
              <a:rPr lang="en-US" sz="1600">
                <a:solidFill>
                  <a:schemeClr val="dk1"/>
                </a:solidFill>
                <a:latin typeface="Quattrocento Sans"/>
                <a:ea typeface="Quattrocento Sans"/>
                <a:cs typeface="Quattrocento Sans"/>
                <a:sym typeface="Quattrocento Sans"/>
              </a:rPr>
            </a:b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br>
              <a:rPr lang="en-US" sz="1600">
                <a:solidFill>
                  <a:schemeClr val="dk1"/>
                </a:solidFill>
                <a:latin typeface="Calibri"/>
                <a:ea typeface="Calibri"/>
                <a:cs typeface="Calibri"/>
                <a:sym typeface="Calibri"/>
              </a:rPr>
            </a:b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14"/>
          <p:cNvSpPr txBox="1"/>
          <p:nvPr>
            <p:ph type="title"/>
          </p:nvPr>
        </p:nvSpPr>
        <p:spPr>
          <a:xfrm>
            <a:off x="1169248" y="956276"/>
            <a:ext cx="55236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Types of health insurance</a:t>
            </a:r>
            <a:endParaRPr/>
          </a:p>
        </p:txBody>
      </p:sp>
      <p:sp>
        <p:nvSpPr>
          <p:cNvPr id="225" name="Google Shape;225;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26" name="Google Shape;226;p14"/>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2</a:t>
            </a:r>
            <a:endParaRPr/>
          </a:p>
        </p:txBody>
      </p:sp>
      <p:sp>
        <p:nvSpPr>
          <p:cNvPr id="227" name="Google Shape;227;p14"/>
          <p:cNvSpPr/>
          <p:nvPr/>
        </p:nvSpPr>
        <p:spPr>
          <a:xfrm>
            <a:off x="1169248" y="2133600"/>
            <a:ext cx="9333652"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10. Disease-Specific (M-Care, Corona Kavach , etc.)</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Disease-Specific comes under the situation-oriented types of medical insurance policy that provides you coverage for specific diseases .It is suitable for those who are suffering from pandemic-manifested conditions or prone to one.</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11. ULIPs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ULIPs expands to Unit Linked Insurance Plans. In these plans, a part of your premium is invested, and the other remaining part is used for buying health covers. Therefore, this plan helps you earn a return besides providing you a safety net. </a:t>
            </a:r>
            <a:br>
              <a:rPr lang="en-US" sz="1600">
                <a:solidFill>
                  <a:schemeClr val="dk1"/>
                </a:solidFill>
                <a:latin typeface="Quattrocento Sans"/>
                <a:ea typeface="Quattrocento Sans"/>
                <a:cs typeface="Quattrocento Sans"/>
                <a:sym typeface="Quattrocento Sans"/>
              </a:rPr>
            </a:br>
            <a:endParaRPr b="1"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5"/>
          <p:cNvSpPr txBox="1"/>
          <p:nvPr>
            <p:ph type="title"/>
          </p:nvPr>
        </p:nvSpPr>
        <p:spPr>
          <a:xfrm>
            <a:off x="1169248" y="956276"/>
            <a:ext cx="80255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What is covered by Health Insurance?</a:t>
            </a:r>
            <a:endParaRPr b="1" sz="3600">
              <a:latin typeface="Helvetica Neue"/>
              <a:ea typeface="Helvetica Neue"/>
              <a:cs typeface="Helvetica Neue"/>
              <a:sym typeface="Helvetica Neue"/>
            </a:endParaRPr>
          </a:p>
        </p:txBody>
      </p:sp>
      <p:sp>
        <p:nvSpPr>
          <p:cNvPr id="233" name="Google Shape;233;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34" name="Google Shape;234;p15"/>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2.1</a:t>
            </a:r>
            <a:endParaRPr/>
          </a:p>
        </p:txBody>
      </p:sp>
      <p:sp>
        <p:nvSpPr>
          <p:cNvPr id="235" name="Google Shape;235;p15"/>
          <p:cNvSpPr txBox="1"/>
          <p:nvPr/>
        </p:nvSpPr>
        <p:spPr>
          <a:xfrm>
            <a:off x="1169248" y="2819400"/>
            <a:ext cx="10184552" cy="584775"/>
          </a:xfrm>
          <a:prstGeom prst="rect">
            <a:avLst/>
          </a:prstGeom>
          <a:noFill/>
          <a:ln>
            <a:noFill/>
          </a:ln>
        </p:spPr>
        <p:txBody>
          <a:bodyPr anchorCtr="0" anchor="t" bIns="45700" lIns="91425" spcFirstLastPara="1" rIns="91425" wrap="square" tIns="45700">
            <a:spAutoFit/>
          </a:bodyPr>
          <a:lstStyle/>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p:txBody>
      </p:sp>
      <p:sp>
        <p:nvSpPr>
          <p:cNvPr id="236" name="Google Shape;236;p15"/>
          <p:cNvSpPr/>
          <p:nvPr/>
        </p:nvSpPr>
        <p:spPr>
          <a:xfrm>
            <a:off x="1358900" y="1917700"/>
            <a:ext cx="9163326" cy="3639458"/>
          </a:xfrm>
          <a:prstGeom prst="rect">
            <a:avLst/>
          </a:prstGeom>
          <a:noFill/>
          <a:ln>
            <a:noFill/>
          </a:ln>
        </p:spPr>
        <p:txBody>
          <a:bodyPr anchorCtr="0" anchor="t" bIns="45700" lIns="91425" spcFirstLastPara="1" rIns="91425" wrap="square" tIns="45700">
            <a:spAutoFit/>
          </a:bodyPr>
          <a:lstStyle/>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Ambulatory patient services (outpatient care you get without being admitted to a hospital)</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Emergency services</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Hospitalization (like surgery and overnight stays)</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Pregnancy, maternity, and newborn care (both before and after birth)</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Mental health and substance use disorder services, including behavioral health treatment (this includes counseling and psychotherapy)    (2017)</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Prescription drugs</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Rehabilitative and habilitative services and devices (services and devices to help people with injuries, disabilities, or chronic conditions gain or recover mental and physical skills)</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Laboratory services</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Preventive and wellness services and chronic disease management</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Pediatric services, including oral and vision care (but adult dental and vision coverage aren’t essential health benefits)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6"/>
          <p:cNvSpPr txBox="1"/>
          <p:nvPr>
            <p:ph type="title"/>
          </p:nvPr>
        </p:nvSpPr>
        <p:spPr>
          <a:xfrm>
            <a:off x="1169248" y="956276"/>
            <a:ext cx="483765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What is not covered ?</a:t>
            </a:r>
            <a:endParaRPr b="1" sz="3600">
              <a:latin typeface="Helvetica Neue"/>
              <a:ea typeface="Helvetica Neue"/>
              <a:cs typeface="Helvetica Neue"/>
              <a:sym typeface="Helvetica Neue"/>
            </a:endParaRPr>
          </a:p>
        </p:txBody>
      </p:sp>
      <p:sp>
        <p:nvSpPr>
          <p:cNvPr id="242" name="Google Shape;242;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43" name="Google Shape;243;p16"/>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2.2</a:t>
            </a:r>
            <a:endParaRPr/>
          </a:p>
        </p:txBody>
      </p:sp>
      <p:sp>
        <p:nvSpPr>
          <p:cNvPr id="244" name="Google Shape;244;p16"/>
          <p:cNvSpPr txBox="1"/>
          <p:nvPr/>
        </p:nvSpPr>
        <p:spPr>
          <a:xfrm>
            <a:off x="1169248" y="2819400"/>
            <a:ext cx="10184552" cy="584775"/>
          </a:xfrm>
          <a:prstGeom prst="rect">
            <a:avLst/>
          </a:prstGeom>
          <a:noFill/>
          <a:ln>
            <a:noFill/>
          </a:ln>
        </p:spPr>
        <p:txBody>
          <a:bodyPr anchorCtr="0" anchor="t" bIns="45700" lIns="91425" spcFirstLastPara="1" rIns="91425" wrap="square" tIns="45700">
            <a:spAutoFit/>
          </a:bodyPr>
          <a:lstStyle/>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p:txBody>
      </p:sp>
      <p:sp>
        <p:nvSpPr>
          <p:cNvPr id="245" name="Google Shape;245;p16"/>
          <p:cNvSpPr/>
          <p:nvPr/>
        </p:nvSpPr>
        <p:spPr>
          <a:xfrm>
            <a:off x="1169247" y="1924320"/>
            <a:ext cx="9299969" cy="3839513"/>
          </a:xfrm>
          <a:prstGeom prst="rect">
            <a:avLst/>
          </a:prstGeom>
          <a:noFill/>
          <a:ln>
            <a:noFill/>
          </a:ln>
        </p:spPr>
        <p:txBody>
          <a:bodyPr anchorCtr="0" anchor="t" bIns="45700" lIns="91425" spcFirstLastPara="1" rIns="91425" wrap="square" tIns="45700">
            <a:spAutoFit/>
          </a:bodyPr>
          <a:lstStyle/>
          <a:p>
            <a:pPr indent="-114300" lvl="0" marL="0" marR="0" rtl="0" algn="l">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 </a:t>
            </a:r>
            <a:r>
              <a:rPr lang="en-US" sz="1600">
                <a:solidFill>
                  <a:schemeClr val="dk1"/>
                </a:solidFill>
                <a:latin typeface="Quattrocento Sans"/>
                <a:ea typeface="Quattrocento Sans"/>
                <a:cs typeface="Quattrocento Sans"/>
                <a:sym typeface="Quattrocento Sans"/>
              </a:rPr>
              <a:t>All pre-existing diseases (the pre-existing disease exclusion is uniformly defined by all nonlife and health insurance companies). </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Under first year policy, any claim during the first 30 days from date of cover, for sickness / disease. This is not applicable for accidental injury claims. </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 During first year of cover – cataract, Benign prostatic hypertrophy, Hysterectomy for Menorrhagia or Fibromyoma, Hernia, Hydrocele, Congenital Internal diseases, Fistula in anus, piles, sinusitis and related disorders. </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 Circumcision unless for treatment of a disease </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 Cost of specs, contact lenses, hearing aids </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 Dental treatment / surgery unless requiring hospitalization </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 Convalescence, general debility, congenital external defects, V.D., intentional self-injury, use of intoxicating drugs / alcohol, AIDS, Expenses for Diagnosis, X-ray or lab tests not consistent with the disease requiring hospitalization. </a:t>
            </a:r>
            <a:endParaRPr/>
          </a:p>
          <a:p>
            <a:pPr indent="-101600" lvl="0" marL="0" marR="0" rtl="0" algn="l">
              <a:spcBef>
                <a:spcPts val="25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Treatment relating to pregnancy or childbirth including cesarean section i) Naturopathy treatment</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17"/>
          <p:cNvSpPr txBox="1"/>
          <p:nvPr>
            <p:ph type="title"/>
          </p:nvPr>
        </p:nvSpPr>
        <p:spPr>
          <a:xfrm>
            <a:off x="1169248" y="956276"/>
            <a:ext cx="61459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Health Insurance products</a:t>
            </a:r>
            <a:endParaRPr b="1" sz="3600">
              <a:latin typeface="Helvetica Neue"/>
              <a:ea typeface="Helvetica Neue"/>
              <a:cs typeface="Helvetica Neue"/>
              <a:sym typeface="Helvetica Neue"/>
            </a:endParaRPr>
          </a:p>
        </p:txBody>
      </p:sp>
      <p:sp>
        <p:nvSpPr>
          <p:cNvPr id="251" name="Google Shape;251;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52" name="Google Shape;252;p17"/>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3</a:t>
            </a:r>
            <a:endParaRPr/>
          </a:p>
        </p:txBody>
      </p:sp>
      <p:sp>
        <p:nvSpPr>
          <p:cNvPr id="253" name="Google Shape;253;p17"/>
          <p:cNvSpPr txBox="1"/>
          <p:nvPr/>
        </p:nvSpPr>
        <p:spPr>
          <a:xfrm>
            <a:off x="1169248" y="2053884"/>
            <a:ext cx="10184552" cy="255454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Classification – based on payout</a:t>
            </a:r>
            <a:endParaRPr/>
          </a:p>
          <a:p>
            <a:pPr indent="-285750" lvl="1" marL="74295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Indemnity</a:t>
            </a:r>
            <a:endParaRPr/>
          </a:p>
          <a:p>
            <a:pPr indent="-285750" lvl="1" marL="74295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Fixed benefit</a:t>
            </a:r>
            <a:endParaRPr/>
          </a:p>
          <a:p>
            <a:pPr indent="0" lvl="1" marL="457200" marR="0" rtl="0" algn="l">
              <a:spcBef>
                <a:spcPts val="0"/>
              </a:spcBef>
              <a:spcAft>
                <a:spcPts val="0"/>
              </a:spcAft>
              <a:buNone/>
            </a:pPr>
            <a:r>
              <a:t/>
            </a:r>
            <a:endParaRPr b="0" i="0" sz="1600" u="none" cap="none" strike="noStrike">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Classification – based on segment</a:t>
            </a:r>
            <a:r>
              <a:rPr lang="en-US" sz="1600">
                <a:solidFill>
                  <a:schemeClr val="dk1"/>
                </a:solidFill>
                <a:latin typeface="Quattrocento Sans"/>
                <a:ea typeface="Quattrocento Sans"/>
                <a:cs typeface="Quattrocento Sans"/>
                <a:sym typeface="Quattrocento Sans"/>
              </a:rPr>
              <a:t>	</a:t>
            </a:r>
            <a:endParaRPr/>
          </a:p>
          <a:p>
            <a:pPr indent="-285750" lvl="1" marL="74295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Retail</a:t>
            </a:r>
            <a:endParaRPr/>
          </a:p>
          <a:p>
            <a:pPr indent="-285750" lvl="1" marL="74295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Group</a:t>
            </a:r>
            <a:endParaRPr/>
          </a:p>
          <a:p>
            <a:pPr indent="0" lvl="2" marL="914400" marR="0" rtl="0" algn="l">
              <a:spcBef>
                <a:spcPts val="0"/>
              </a:spcBef>
              <a:spcAft>
                <a:spcPts val="0"/>
              </a:spcAft>
              <a:buNone/>
            </a:pPr>
            <a:r>
              <a:rPr b="0" i="0" lang="en-US" sz="1600" u="none" cap="none" strike="noStrike">
                <a:solidFill>
                  <a:schemeClr val="dk1"/>
                </a:solidFill>
                <a:latin typeface="Quattrocento Sans"/>
                <a:ea typeface="Quattrocento Sans"/>
                <a:cs typeface="Quattrocento Sans"/>
                <a:sym typeface="Quattrocento Sans"/>
              </a:rPr>
              <a:t>-Employer-employee</a:t>
            </a:r>
            <a:endParaRPr/>
          </a:p>
          <a:p>
            <a:pPr indent="0" lvl="2" marL="914400" marR="0" rtl="0" algn="l">
              <a:spcBef>
                <a:spcPts val="0"/>
              </a:spcBef>
              <a:spcAft>
                <a:spcPts val="0"/>
              </a:spcAft>
              <a:buNone/>
            </a:pPr>
            <a:r>
              <a:rPr b="0" i="0" lang="en-US" sz="1600" u="none" cap="none" strike="noStrike">
                <a:solidFill>
                  <a:schemeClr val="dk1"/>
                </a:solidFill>
                <a:latin typeface="Quattrocento Sans"/>
                <a:ea typeface="Quattrocento Sans"/>
                <a:cs typeface="Quattrocento Sans"/>
                <a:sym typeface="Quattrocento Sans"/>
              </a:rPr>
              <a:t>-Other groups</a:t>
            </a:r>
            <a:endParaRPr/>
          </a:p>
          <a:p>
            <a:pPr indent="-184150" lvl="0" marL="285750" marR="0" rtl="0" algn="l">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18"/>
          <p:cNvSpPr txBox="1"/>
          <p:nvPr>
            <p:ph type="title"/>
          </p:nvPr>
        </p:nvSpPr>
        <p:spPr>
          <a:xfrm>
            <a:off x="1169248" y="956276"/>
            <a:ext cx="61459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Indemnity based products</a:t>
            </a:r>
            <a:endParaRPr b="1" sz="3600">
              <a:latin typeface="Helvetica Neue"/>
              <a:ea typeface="Helvetica Neue"/>
              <a:cs typeface="Helvetica Neue"/>
              <a:sym typeface="Helvetica Neue"/>
            </a:endParaRPr>
          </a:p>
        </p:txBody>
      </p:sp>
      <p:sp>
        <p:nvSpPr>
          <p:cNvPr id="259" name="Google Shape;259;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60" name="Google Shape;260;p18"/>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3.1</a:t>
            </a:r>
            <a:endParaRPr/>
          </a:p>
        </p:txBody>
      </p:sp>
      <p:sp>
        <p:nvSpPr>
          <p:cNvPr id="261" name="Google Shape;261;p18"/>
          <p:cNvSpPr txBox="1"/>
          <p:nvPr/>
        </p:nvSpPr>
        <p:spPr>
          <a:xfrm>
            <a:off x="1169248" y="2053884"/>
            <a:ext cx="9198641"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An indemnity plan is a health insurance plan that reimburses the covered person for incurred medical expenses.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Indemnity plans may include a deductible that must be satisfied before claims can be paid.</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Examples </a:t>
            </a:r>
            <a:endParaRPr/>
          </a:p>
          <a:p>
            <a:pPr indent="-101600" lvl="1" marL="45720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Retail Health Insurance</a:t>
            </a:r>
            <a:endParaRPr/>
          </a:p>
          <a:p>
            <a:pPr indent="-101600" lvl="1" marL="45720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Group Health Insurance products</a:t>
            </a:r>
            <a:endParaRPr b="0" i="0" sz="1600" u="none" cap="none" strike="noStrike">
              <a:solidFill>
                <a:schemeClr val="dk1"/>
              </a:solidFill>
              <a:latin typeface="Quattrocento Sans"/>
              <a:ea typeface="Quattrocento Sans"/>
              <a:cs typeface="Quattrocento Sans"/>
              <a:sym typeface="Quattrocento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19"/>
          <p:cNvSpPr txBox="1"/>
          <p:nvPr>
            <p:ph type="title"/>
          </p:nvPr>
        </p:nvSpPr>
        <p:spPr>
          <a:xfrm>
            <a:off x="1169248" y="956276"/>
            <a:ext cx="61459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Fixed Benefit based products</a:t>
            </a:r>
            <a:endParaRPr b="1" sz="3600">
              <a:latin typeface="Helvetica Neue"/>
              <a:ea typeface="Helvetica Neue"/>
              <a:cs typeface="Helvetica Neue"/>
              <a:sym typeface="Helvetica Neue"/>
            </a:endParaRPr>
          </a:p>
        </p:txBody>
      </p:sp>
      <p:sp>
        <p:nvSpPr>
          <p:cNvPr id="267" name="Google Shape;267;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68" name="Google Shape;268;p19"/>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3.2</a:t>
            </a:r>
            <a:endParaRPr/>
          </a:p>
        </p:txBody>
      </p:sp>
      <p:sp>
        <p:nvSpPr>
          <p:cNvPr id="269" name="Google Shape;269;p19"/>
          <p:cNvSpPr/>
          <p:nvPr/>
        </p:nvSpPr>
        <p:spPr>
          <a:xfrm>
            <a:off x="1169248" y="2124222"/>
            <a:ext cx="6371035"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Lump sum is paid under the policy on occurrence of covered perils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No deduction/ deductible in claims payment</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Examples </a:t>
            </a:r>
            <a:endParaRPr/>
          </a:p>
          <a:p>
            <a:pPr indent="-101600" lvl="1" marL="45720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Personal Accident</a:t>
            </a:r>
            <a:endParaRPr/>
          </a:p>
          <a:p>
            <a:pPr indent="-101600" lvl="1" marL="45720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Critical illness</a:t>
            </a:r>
            <a:endParaRPr/>
          </a:p>
          <a:p>
            <a:pPr indent="-101600" lvl="1" marL="457200" marR="0" rtl="0" algn="l">
              <a:spcBef>
                <a:spcPts val="0"/>
              </a:spcBef>
              <a:spcAft>
                <a:spcPts val="0"/>
              </a:spcAft>
              <a:buClr>
                <a:schemeClr val="dk1"/>
              </a:buClr>
              <a:buSzPts val="1600"/>
              <a:buFont typeface="Arial"/>
              <a:buChar char="•"/>
            </a:pPr>
            <a:r>
              <a:rPr b="0" i="0" lang="en-US" sz="1600" u="none" cap="none" strike="noStrike">
                <a:solidFill>
                  <a:schemeClr val="dk1"/>
                </a:solidFill>
                <a:latin typeface="Quattrocento Sans"/>
                <a:ea typeface="Quattrocento Sans"/>
                <a:cs typeface="Quattrocento Sans"/>
                <a:sym typeface="Quattrocento Sans"/>
              </a:rPr>
              <a:t>Hospital Cash</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
          <p:cNvSpPr txBox="1"/>
          <p:nvPr>
            <p:ph type="title"/>
          </p:nvPr>
        </p:nvSpPr>
        <p:spPr>
          <a:xfrm>
            <a:off x="586847" y="956275"/>
            <a:ext cx="4413900" cy="627000"/>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US" sz="3600">
                <a:latin typeface="Helvetica Neue"/>
                <a:ea typeface="Helvetica Neue"/>
                <a:cs typeface="Helvetica Neue"/>
                <a:sym typeface="Helvetica Neue"/>
              </a:rPr>
              <a:t>Today’s Agenda</a:t>
            </a:r>
            <a:endParaRPr b="1" sz="3600">
              <a:latin typeface="Helvetica Neue"/>
              <a:ea typeface="Helvetica Neue"/>
              <a:cs typeface="Helvetica Neue"/>
              <a:sym typeface="Helvetica Neue"/>
            </a:endParaRPr>
          </a:p>
        </p:txBody>
      </p:sp>
      <p:sp>
        <p:nvSpPr>
          <p:cNvPr id="119" name="Google Shape;119;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0" name="Google Shape;120;p2"/>
          <p:cNvSpPr txBox="1"/>
          <p:nvPr/>
        </p:nvSpPr>
        <p:spPr>
          <a:xfrm>
            <a:off x="586863" y="1952369"/>
            <a:ext cx="5729532" cy="4062651"/>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600"/>
              <a:buFont typeface="Quattrocento Sans"/>
              <a:buAutoNum type="arabicPeriod"/>
            </a:pPr>
            <a:r>
              <a:rPr lang="en-US" sz="1600">
                <a:solidFill>
                  <a:schemeClr val="dk1"/>
                </a:solidFill>
                <a:latin typeface="Quattrocento Sans"/>
                <a:ea typeface="Quattrocento Sans"/>
                <a:cs typeface="Quattrocento Sans"/>
                <a:sym typeface="Quattrocento Sans"/>
              </a:rPr>
              <a:t>Introduction to Health Insurance? </a:t>
            </a:r>
            <a:endParaRPr/>
          </a:p>
          <a:p>
            <a:pPr indent="-342900" lvl="1" marL="800100" marR="0" rtl="0" algn="l">
              <a:spcBef>
                <a:spcPts val="0"/>
              </a:spcBef>
              <a:spcAft>
                <a:spcPts val="0"/>
              </a:spcAft>
              <a:buClr>
                <a:schemeClr val="dk1"/>
              </a:buClr>
              <a:buSzPts val="1600"/>
              <a:buFont typeface="Calibri"/>
              <a:buAutoNum type="arabicPeriod"/>
            </a:pPr>
            <a:r>
              <a:rPr b="0" i="0" lang="en-US" sz="1600" u="none" cap="none" strike="noStrike">
                <a:solidFill>
                  <a:schemeClr val="dk1"/>
                </a:solidFill>
                <a:latin typeface="Quattrocento Sans"/>
                <a:ea typeface="Quattrocento Sans"/>
                <a:cs typeface="Quattrocento Sans"/>
                <a:sym typeface="Quattrocento Sans"/>
              </a:rPr>
              <a:t>What is Health Insurance?</a:t>
            </a:r>
            <a:endParaRPr/>
          </a:p>
          <a:p>
            <a:pPr indent="-342900" lvl="1" marL="800100" marR="0" rtl="0" algn="l">
              <a:spcBef>
                <a:spcPts val="0"/>
              </a:spcBef>
              <a:spcAft>
                <a:spcPts val="0"/>
              </a:spcAft>
              <a:buClr>
                <a:schemeClr val="dk1"/>
              </a:buClr>
              <a:buSzPts val="1600"/>
              <a:buFont typeface="Calibri"/>
              <a:buAutoNum type="arabicPeriod"/>
            </a:pPr>
            <a:r>
              <a:rPr b="0" i="0" lang="en-US" sz="1600" u="none" cap="none" strike="noStrike">
                <a:solidFill>
                  <a:schemeClr val="dk1"/>
                </a:solidFill>
                <a:latin typeface="Quattrocento Sans"/>
                <a:ea typeface="Quattrocento Sans"/>
                <a:cs typeface="Quattrocento Sans"/>
                <a:sym typeface="Quattrocento Sans"/>
              </a:rPr>
              <a:t>Why should you buy Health Insurance?</a:t>
            </a:r>
            <a:endParaRPr b="0" i="0" sz="1600" u="none" cap="none" strike="noStrike">
              <a:solidFill>
                <a:schemeClr val="dk1"/>
              </a:solidFill>
              <a:latin typeface="Quattrocento Sans"/>
              <a:ea typeface="Quattrocento Sans"/>
              <a:cs typeface="Quattrocento Sans"/>
              <a:sym typeface="Quattrocento Sans"/>
            </a:endParaRPr>
          </a:p>
          <a:p>
            <a:pPr indent="-342900" lvl="1" marL="800100" marR="0" rtl="0" algn="l">
              <a:spcBef>
                <a:spcPts val="0"/>
              </a:spcBef>
              <a:spcAft>
                <a:spcPts val="0"/>
              </a:spcAft>
              <a:buClr>
                <a:schemeClr val="dk1"/>
              </a:buClr>
              <a:buSzPts val="1600"/>
              <a:buFont typeface="Calibri"/>
              <a:buAutoNum type="arabicPeriod"/>
            </a:pPr>
            <a:r>
              <a:rPr b="0" i="0" lang="en-US" sz="1600" u="none" cap="none" strike="noStrike">
                <a:solidFill>
                  <a:schemeClr val="dk1"/>
                </a:solidFill>
                <a:latin typeface="Quattrocento Sans"/>
                <a:ea typeface="Quattrocento Sans"/>
                <a:cs typeface="Quattrocento Sans"/>
                <a:sym typeface="Quattrocento Sans"/>
              </a:rPr>
              <a:t>Segment-wise business overview</a:t>
            </a:r>
            <a:endParaRPr b="0" i="0" sz="1600" u="none" cap="none" strike="noStrike">
              <a:solidFill>
                <a:schemeClr val="dk1"/>
              </a:solidFill>
              <a:latin typeface="Quattrocento Sans"/>
              <a:ea typeface="Quattrocento Sans"/>
              <a:cs typeface="Quattrocento Sans"/>
              <a:sym typeface="Quattrocento Sans"/>
            </a:endParaRPr>
          </a:p>
          <a:p>
            <a:pPr indent="-342900" lvl="1" marL="800100" marR="0" rtl="0" algn="l">
              <a:spcBef>
                <a:spcPts val="0"/>
              </a:spcBef>
              <a:spcAft>
                <a:spcPts val="0"/>
              </a:spcAft>
              <a:buClr>
                <a:schemeClr val="dk1"/>
              </a:buClr>
              <a:buSzPts val="1600"/>
              <a:buFont typeface="Calibri"/>
              <a:buAutoNum type="arabicPeriod"/>
            </a:pPr>
            <a:r>
              <a:rPr b="0" i="0" lang="en-US" sz="1600" u="none" cap="none" strike="noStrike">
                <a:solidFill>
                  <a:schemeClr val="dk1"/>
                </a:solidFill>
                <a:latin typeface="Quattrocento Sans"/>
                <a:ea typeface="Quattrocento Sans"/>
                <a:cs typeface="Quattrocento Sans"/>
                <a:sym typeface="Quattrocento Sans"/>
              </a:rPr>
              <a:t>Health Insurance Coverage </a:t>
            </a:r>
            <a:endParaRPr/>
          </a:p>
          <a:p>
            <a:pPr indent="-342900" lvl="1" marL="800100" marR="0" rtl="0" algn="l">
              <a:spcBef>
                <a:spcPts val="0"/>
              </a:spcBef>
              <a:spcAft>
                <a:spcPts val="0"/>
              </a:spcAft>
              <a:buClr>
                <a:schemeClr val="dk1"/>
              </a:buClr>
              <a:buSzPts val="1600"/>
              <a:buFont typeface="Calibri"/>
              <a:buAutoNum type="arabicPeriod"/>
            </a:pPr>
            <a:r>
              <a:rPr b="0" i="0" lang="en-US" sz="1600" u="none" cap="none" strike="noStrike">
                <a:solidFill>
                  <a:schemeClr val="dk1"/>
                </a:solidFill>
                <a:latin typeface="Quattrocento Sans"/>
                <a:ea typeface="Quattrocento Sans"/>
                <a:cs typeface="Quattrocento Sans"/>
                <a:sym typeface="Quattrocento Sans"/>
              </a:rPr>
              <a:t>Things to consider while buying</a:t>
            </a:r>
            <a:endParaRPr/>
          </a:p>
          <a:p>
            <a:pPr indent="-241300" lvl="1" marL="800100" marR="0" rtl="0" algn="l">
              <a:spcBef>
                <a:spcPts val="0"/>
              </a:spcBef>
              <a:spcAft>
                <a:spcPts val="0"/>
              </a:spcAft>
              <a:buClr>
                <a:schemeClr val="dk1"/>
              </a:buClr>
              <a:buSzPts val="1600"/>
              <a:buFont typeface="Calibri"/>
              <a:buNone/>
            </a:pPr>
            <a:r>
              <a:t/>
            </a:r>
            <a:endParaRPr b="0" i="0" sz="1600" u="none" cap="none" strike="noStrike">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Quattrocento Sans"/>
              <a:buAutoNum type="arabicPeriod"/>
            </a:pPr>
            <a:r>
              <a:rPr lang="en-US" sz="1600">
                <a:solidFill>
                  <a:schemeClr val="dk1"/>
                </a:solidFill>
                <a:latin typeface="Quattrocento Sans"/>
                <a:ea typeface="Quattrocento Sans"/>
                <a:cs typeface="Quattrocento Sans"/>
                <a:sym typeface="Quattrocento Sans"/>
              </a:rPr>
              <a:t>Types of Health Insurance </a:t>
            </a:r>
            <a:endParaRPr/>
          </a:p>
          <a:p>
            <a:pPr indent="-342900" lvl="1" marL="800100" marR="0" rtl="0" algn="l">
              <a:spcBef>
                <a:spcPts val="0"/>
              </a:spcBef>
              <a:spcAft>
                <a:spcPts val="0"/>
              </a:spcAft>
              <a:buClr>
                <a:schemeClr val="dk1"/>
              </a:buClr>
              <a:buSzPts val="1600"/>
              <a:buFont typeface="Quattrocento Sans"/>
              <a:buAutoNum type="arabicPeriod"/>
            </a:pPr>
            <a:r>
              <a:rPr b="0" i="0" lang="en-US" sz="1600" u="none" cap="none" strike="noStrike">
                <a:solidFill>
                  <a:schemeClr val="dk1"/>
                </a:solidFill>
                <a:latin typeface="Quattrocento Sans"/>
                <a:ea typeface="Quattrocento Sans"/>
                <a:cs typeface="Quattrocento Sans"/>
                <a:sym typeface="Quattrocento Sans"/>
              </a:rPr>
              <a:t>What is covered by health insurance?</a:t>
            </a:r>
            <a:endParaRPr/>
          </a:p>
          <a:p>
            <a:pPr indent="-342900" lvl="1" marL="800100" marR="0" rtl="0" algn="l">
              <a:spcBef>
                <a:spcPts val="0"/>
              </a:spcBef>
              <a:spcAft>
                <a:spcPts val="0"/>
              </a:spcAft>
              <a:buClr>
                <a:schemeClr val="dk1"/>
              </a:buClr>
              <a:buSzPts val="1600"/>
              <a:buFont typeface="Quattrocento Sans"/>
              <a:buAutoNum type="arabicPeriod"/>
            </a:pPr>
            <a:r>
              <a:rPr b="0" i="0" lang="en-US" sz="1600" u="none" cap="none" strike="noStrike">
                <a:solidFill>
                  <a:schemeClr val="dk1"/>
                </a:solidFill>
                <a:latin typeface="Quattrocento Sans"/>
                <a:ea typeface="Quattrocento Sans"/>
                <a:cs typeface="Quattrocento Sans"/>
                <a:sym typeface="Quattrocento Sans"/>
              </a:rPr>
              <a:t>What is not covered?</a:t>
            </a:r>
            <a:endParaRPr/>
          </a:p>
          <a:p>
            <a:pPr indent="-241300" lvl="1" marL="800100" marR="0" rtl="0" algn="l">
              <a:spcBef>
                <a:spcPts val="0"/>
              </a:spcBef>
              <a:spcAft>
                <a:spcPts val="0"/>
              </a:spcAft>
              <a:buClr>
                <a:schemeClr val="dk1"/>
              </a:buClr>
              <a:buSzPts val="1600"/>
              <a:buFont typeface="Calibri"/>
              <a:buNone/>
            </a:pPr>
            <a:r>
              <a:t/>
            </a:r>
            <a:endParaRPr b="0" i="0" sz="1600" u="none" cap="none" strike="noStrike">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Calibri"/>
              <a:buAutoNum type="arabicPeriod"/>
            </a:pPr>
            <a:r>
              <a:rPr lang="en-US" sz="1600">
                <a:solidFill>
                  <a:schemeClr val="dk1"/>
                </a:solidFill>
                <a:latin typeface="Quattrocento Sans"/>
                <a:ea typeface="Quattrocento Sans"/>
                <a:cs typeface="Quattrocento Sans"/>
                <a:sym typeface="Quattrocento Sans"/>
              </a:rPr>
              <a:t>Health Insurance product</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1.   Indemnity based products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2.   Fixed benefit based products</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3.   Factors influencing Health Insurance premiums </a:t>
            </a:r>
            <a:endParaRPr/>
          </a:p>
          <a:p>
            <a:pPr indent="-228600" lvl="1" marL="800100" marR="0" rtl="0" algn="l">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121" name="Google Shape;121;p2"/>
          <p:cNvSpPr txBox="1"/>
          <p:nvPr/>
        </p:nvSpPr>
        <p:spPr>
          <a:xfrm>
            <a:off x="6316395" y="1952369"/>
            <a:ext cx="5037405" cy="3877985"/>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600"/>
              <a:buFont typeface="Quattrocento Sans"/>
              <a:buAutoNum type="arabicPeriod" startAt="4"/>
            </a:pPr>
            <a:r>
              <a:rPr lang="en-US" sz="1600">
                <a:solidFill>
                  <a:schemeClr val="dk1"/>
                </a:solidFill>
                <a:latin typeface="Quattrocento Sans"/>
                <a:ea typeface="Quattrocento Sans"/>
                <a:cs typeface="Quattrocento Sans"/>
                <a:sym typeface="Quattrocento Sans"/>
              </a:rPr>
              <a:t>Claims</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1.  Cashless claim settlement procedure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2.  Reimbursement claim settlement                procedure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3.  Documents Required to Claim Health Insurance</a:t>
            </a:r>
            <a:endParaRPr/>
          </a:p>
          <a:p>
            <a:pPr indent="-342900" lvl="0" marL="34290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Quattrocento Sans"/>
              <a:buAutoNum type="arabicPeriod" startAt="5"/>
            </a:pPr>
            <a:r>
              <a:rPr lang="en-US" sz="1600">
                <a:solidFill>
                  <a:schemeClr val="dk1"/>
                </a:solidFill>
                <a:latin typeface="Quattrocento Sans"/>
                <a:ea typeface="Quattrocento Sans"/>
                <a:cs typeface="Quattrocento Sans"/>
                <a:sym typeface="Quattrocento Sans"/>
              </a:rPr>
              <a:t>Impact of Covid on Health Insurance sector</a:t>
            </a:r>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Quattrocento Sans"/>
              <a:buAutoNum type="arabicPeriod" startAt="5"/>
            </a:pPr>
            <a:r>
              <a:rPr lang="en-US" sz="1600">
                <a:solidFill>
                  <a:schemeClr val="dk1"/>
                </a:solidFill>
                <a:latin typeface="Quattrocento Sans"/>
                <a:ea typeface="Quattrocento Sans"/>
                <a:cs typeface="Quattrocento Sans"/>
                <a:sym typeface="Quattrocento Sans"/>
              </a:rPr>
              <a:t>Frauds </a:t>
            </a:r>
            <a:endParaRPr/>
          </a:p>
          <a:p>
            <a:pPr indent="-241300" lvl="0" marL="342900" marR="0" rtl="0" algn="l">
              <a:spcBef>
                <a:spcPts val="0"/>
              </a:spcBef>
              <a:spcAft>
                <a:spcPts val="0"/>
              </a:spcAft>
              <a:buClr>
                <a:schemeClr val="dk1"/>
              </a:buClr>
              <a:buSzPts val="1600"/>
              <a:buFont typeface="Calibri"/>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1600"/>
              <a:buFont typeface="Quattrocento Sans"/>
              <a:buAutoNum type="arabicPeriod" startAt="5"/>
            </a:pPr>
            <a:r>
              <a:rPr lang="en-US" sz="1600">
                <a:solidFill>
                  <a:schemeClr val="dk1"/>
                </a:solidFill>
                <a:latin typeface="Quattrocento Sans"/>
                <a:ea typeface="Quattrocento Sans"/>
                <a:cs typeface="Quattrocento Sans"/>
                <a:sym typeface="Quattrocento Sans"/>
              </a:rPr>
              <a:t>Role of actuaries in Health Insurance </a:t>
            </a:r>
            <a:endParaRPr/>
          </a:p>
          <a:p>
            <a:pPr indent="-228600" lvl="0" marL="34290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a:p>
            <a:pPr indent="-342900" lvl="0" marL="342900" marR="0" rtl="0" algn="l">
              <a:spcBef>
                <a:spcPts val="0"/>
              </a:spcBef>
              <a:spcAft>
                <a:spcPts val="0"/>
              </a:spcAft>
              <a:buNone/>
            </a:pPr>
            <a:r>
              <a:t/>
            </a:r>
            <a:endParaRPr sz="1800">
              <a:solidFill>
                <a:schemeClr val="dk1"/>
              </a:solidFill>
              <a:latin typeface="Calibri"/>
              <a:ea typeface="Calibri"/>
              <a:cs typeface="Calibri"/>
              <a:sym typeface="Calibri"/>
            </a:endParaRPr>
          </a:p>
          <a:p>
            <a:pPr indent="-342900" lvl="0" marL="342900" marR="0" rtl="0" algn="l">
              <a:spcBef>
                <a:spcPts val="0"/>
              </a:spcBef>
              <a:spcAft>
                <a:spcPts val="0"/>
              </a:spcAft>
              <a:buNone/>
            </a:pPr>
            <a:r>
              <a:rPr lang="en-US" sz="1800">
                <a:solidFill>
                  <a:schemeClr val="dk1"/>
                </a:solidFill>
                <a:latin typeface="Calibri"/>
                <a:ea typeface="Calibri"/>
                <a:cs typeface="Calibri"/>
                <a:sym typeface="Calibri"/>
              </a:rPr>
              <a:t>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20"/>
          <p:cNvSpPr txBox="1"/>
          <p:nvPr>
            <p:ph type="title"/>
          </p:nvPr>
        </p:nvSpPr>
        <p:spPr>
          <a:xfrm>
            <a:off x="1169247" y="956276"/>
            <a:ext cx="9859824"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Factors influencing Health Insurance premiums</a:t>
            </a:r>
            <a:endParaRPr sz="3600">
              <a:latin typeface="Helvetica Neue"/>
              <a:ea typeface="Helvetica Neue"/>
              <a:cs typeface="Helvetica Neue"/>
              <a:sym typeface="Helvetica Neue"/>
            </a:endParaRPr>
          </a:p>
        </p:txBody>
      </p:sp>
      <p:sp>
        <p:nvSpPr>
          <p:cNvPr id="275" name="Google Shape;275;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76" name="Google Shape;276;p20"/>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3.2</a:t>
            </a:r>
            <a:endParaRPr/>
          </a:p>
        </p:txBody>
      </p:sp>
      <p:sp>
        <p:nvSpPr>
          <p:cNvPr id="277" name="Google Shape;277;p20"/>
          <p:cNvSpPr/>
          <p:nvPr/>
        </p:nvSpPr>
        <p:spPr>
          <a:xfrm>
            <a:off x="1169249" y="2782502"/>
            <a:ext cx="4795454" cy="2554545"/>
          </a:xfrm>
          <a:prstGeom prst="rect">
            <a:avLst/>
          </a:prstGeom>
          <a:noFill/>
          <a:ln>
            <a:noFill/>
          </a:ln>
        </p:spPr>
        <p:txBody>
          <a:bodyPr anchorCtr="0" anchor="t" bIns="45700" lIns="91425" spcFirstLastPara="1" rIns="91425" wrap="square" tIns="45700">
            <a:spAutoFit/>
          </a:bodyPr>
          <a:lstStyle/>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Age </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Past medical history </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Occupation </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Policy duration </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BMI index</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Smoking habits </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Geographical location </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Policy type </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Coinsurance feature </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sp>
        <p:nvSpPr>
          <p:cNvPr id="278" name="Google Shape;278;p20"/>
          <p:cNvSpPr txBox="1"/>
          <p:nvPr/>
        </p:nvSpPr>
        <p:spPr>
          <a:xfrm>
            <a:off x="5528603" y="2363372"/>
            <a:ext cx="284167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9" name="Google Shape;279;p20"/>
          <p:cNvSpPr txBox="1"/>
          <p:nvPr/>
        </p:nvSpPr>
        <p:spPr>
          <a:xfrm>
            <a:off x="1237941" y="1980855"/>
            <a:ext cx="9101798" cy="369332"/>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Why do you think the premium for your father and your grandfather on the same policy differ?</a:t>
            </a:r>
            <a:endParaRPr/>
          </a:p>
        </p:txBody>
      </p:sp>
      <p:pic>
        <p:nvPicPr>
          <p:cNvPr descr="Help" id="280" name="Google Shape;280;p20"/>
          <p:cNvPicPr preferRelativeResize="0"/>
          <p:nvPr/>
        </p:nvPicPr>
        <p:blipFill rotWithShape="1">
          <a:blip r:embed="rId3">
            <a:alphaModFix/>
          </a:blip>
          <a:srcRect b="0" l="0" r="0" t="0"/>
          <a:stretch/>
        </p:blipFill>
        <p:spPr>
          <a:xfrm>
            <a:off x="662801" y="1906567"/>
            <a:ext cx="491569" cy="491569"/>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21"/>
          <p:cNvSpPr txBox="1"/>
          <p:nvPr>
            <p:ph type="title"/>
          </p:nvPr>
        </p:nvSpPr>
        <p:spPr>
          <a:xfrm>
            <a:off x="1169247" y="956276"/>
            <a:ext cx="1799036"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Claims </a:t>
            </a:r>
            <a:endParaRPr/>
          </a:p>
        </p:txBody>
      </p:sp>
      <p:sp>
        <p:nvSpPr>
          <p:cNvPr id="286" name="Google Shape;286;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87" name="Google Shape;287;p21"/>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4</a:t>
            </a:r>
            <a:endParaRPr/>
          </a:p>
        </p:txBody>
      </p:sp>
      <p:sp>
        <p:nvSpPr>
          <p:cNvPr id="288" name="Google Shape;288;p21"/>
          <p:cNvSpPr/>
          <p:nvPr/>
        </p:nvSpPr>
        <p:spPr>
          <a:xfrm>
            <a:off x="1169247" y="1859339"/>
            <a:ext cx="8579663"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Cashless Claims: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 cashless claim means you (as a patient and policyholder) do not have to pay the hospital bill (apart from a nominal amount), as your insurance company will settle it with the hospital (as part of claim settlement), as it is a network hospital.</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Reimbursement Claims: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A reimbursement claim means you (as a patient and policyholder) settle the hospital bill on your own and then submit the health insurance claim application to your insurance company for applicable reimbursement.</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22"/>
          <p:cNvSpPr txBox="1"/>
          <p:nvPr>
            <p:ph type="title"/>
          </p:nvPr>
        </p:nvSpPr>
        <p:spPr>
          <a:xfrm>
            <a:off x="1169246" y="956276"/>
            <a:ext cx="808729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Cashless claim settlement procedure </a:t>
            </a:r>
            <a:endParaRPr sz="3600">
              <a:latin typeface="Helvetica Neue"/>
              <a:ea typeface="Helvetica Neue"/>
              <a:cs typeface="Helvetica Neue"/>
              <a:sym typeface="Helvetica Neue"/>
            </a:endParaRPr>
          </a:p>
        </p:txBody>
      </p:sp>
      <p:sp>
        <p:nvSpPr>
          <p:cNvPr id="294" name="Google Shape;294;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95" name="Google Shape;295;p22"/>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4.1</a:t>
            </a:r>
            <a:endParaRPr/>
          </a:p>
        </p:txBody>
      </p:sp>
      <p:sp>
        <p:nvSpPr>
          <p:cNvPr id="296" name="Google Shape;296;p22"/>
          <p:cNvSpPr txBox="1"/>
          <p:nvPr>
            <p:ph idx="1" type="body"/>
          </p:nvPr>
        </p:nvSpPr>
        <p:spPr>
          <a:xfrm>
            <a:off x="1161764" y="1955409"/>
            <a:ext cx="4563794" cy="4221554"/>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10000"/>
              </a:lnSpc>
              <a:spcBef>
                <a:spcPts val="0"/>
              </a:spcBef>
              <a:spcAft>
                <a:spcPts val="0"/>
              </a:spcAft>
              <a:buClr>
                <a:schemeClr val="dk1"/>
              </a:buClr>
              <a:buSzPts val="1600"/>
              <a:buNone/>
            </a:pPr>
            <a:r>
              <a:rPr b="1" lang="en-US" sz="1600">
                <a:solidFill>
                  <a:schemeClr val="dk1"/>
                </a:solidFill>
                <a:latin typeface="Quattrocento Sans"/>
                <a:ea typeface="Quattrocento Sans"/>
                <a:cs typeface="Quattrocento Sans"/>
                <a:sym typeface="Quattrocento Sans"/>
              </a:rPr>
              <a:t>Claims Process for Planned Treatment at the Cashless Network:</a:t>
            </a:r>
            <a:endParaRPr sz="1600">
              <a:solidFill>
                <a:schemeClr val="dk1"/>
              </a:solidFill>
              <a:latin typeface="Quattrocento Sans"/>
              <a:ea typeface="Quattrocento Sans"/>
              <a:cs typeface="Quattrocento Sans"/>
              <a:sym typeface="Quattrocento Sans"/>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You have to submit the cashless claim form to your insurer through letter or email at least five days before the treatment date.</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The insurance company will inform the hospital after receiving your cashless claim form.</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You will receive a confirmation letter which will be valid for seven days from the date it was issued.</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Submit the confirmation letter and health card before admission. Your medical expenses will be paid by the insurance company.</a:t>
            </a:r>
            <a:endParaRPr/>
          </a:p>
          <a:p>
            <a:pPr indent="0" lvl="0" marL="0" rtl="0" algn="l">
              <a:lnSpc>
                <a:spcPct val="110000"/>
              </a:lnSpc>
              <a:spcBef>
                <a:spcPts val="1500"/>
              </a:spcBef>
              <a:spcAft>
                <a:spcPts val="0"/>
              </a:spcAft>
              <a:buClr>
                <a:srgbClr val="595959"/>
              </a:buClr>
              <a:buSzPts val="1400"/>
              <a:buNone/>
            </a:pPr>
            <a:r>
              <a:t/>
            </a:r>
            <a:endParaRPr>
              <a:solidFill>
                <a:schemeClr val="dk1"/>
              </a:solidFill>
            </a:endParaRPr>
          </a:p>
        </p:txBody>
      </p:sp>
      <p:sp>
        <p:nvSpPr>
          <p:cNvPr id="297" name="Google Shape;297;p22"/>
          <p:cNvSpPr txBox="1"/>
          <p:nvPr/>
        </p:nvSpPr>
        <p:spPr>
          <a:xfrm>
            <a:off x="5978768" y="1899136"/>
            <a:ext cx="5162844" cy="48223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Claims Process for Emergency Treatment at the Cashless Network:</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You have to notify your insurance company/third-party administrator within 24 hours of hospitalization. Your Claim Intimation/Reference Number will be generated.</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The hospital should fill in and submit your cashless claim form to your insurer.</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An authorization will be sent to the hospital by the insurance company on receiving your cashless claim form.</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Your medical expenses will be paid by the insurance company. If your claim is rejected, you will receive a notification about the same on your email address and registered mobile number.</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23"/>
          <p:cNvSpPr txBox="1"/>
          <p:nvPr>
            <p:ph type="title"/>
          </p:nvPr>
        </p:nvSpPr>
        <p:spPr>
          <a:xfrm>
            <a:off x="1169247" y="956276"/>
            <a:ext cx="915644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Reimbursement claim settlement procedure</a:t>
            </a:r>
            <a:endParaRPr sz="3600">
              <a:latin typeface="Helvetica Neue"/>
              <a:ea typeface="Helvetica Neue"/>
              <a:cs typeface="Helvetica Neue"/>
              <a:sym typeface="Helvetica Neue"/>
            </a:endParaRPr>
          </a:p>
        </p:txBody>
      </p:sp>
      <p:sp>
        <p:nvSpPr>
          <p:cNvPr id="303" name="Google Shape;303;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04" name="Google Shape;304;p2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4.2</a:t>
            </a:r>
            <a:endParaRPr/>
          </a:p>
        </p:txBody>
      </p:sp>
      <p:sp>
        <p:nvSpPr>
          <p:cNvPr id="305" name="Google Shape;305;p23"/>
          <p:cNvSpPr/>
          <p:nvPr/>
        </p:nvSpPr>
        <p:spPr>
          <a:xfrm>
            <a:off x="1169248" y="2110158"/>
            <a:ext cx="4148340" cy="2554545"/>
          </a:xfrm>
          <a:prstGeom prst="rect">
            <a:avLst/>
          </a:prstGeom>
          <a:noFill/>
          <a:ln>
            <a:noFill/>
          </a:ln>
        </p:spPr>
        <p:txBody>
          <a:bodyPr anchorCtr="0" anchor="t" bIns="45700" lIns="91425" spcFirstLastPara="1" rIns="91425" wrap="square" tIns="45700">
            <a:spAutoFit/>
          </a:bodyPr>
          <a:lstStyle/>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Verify the details mentioned on your medical bill.</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You have to submit the relevant documents to the insurance company/third-party administrator after you are discharged.</a:t>
            </a:r>
            <a:endParaRPr/>
          </a:p>
          <a:p>
            <a:pPr indent="-101600" lvl="0" marL="0" marR="0" rtl="0" algn="l">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The insurance company/third-party administrator will review your documents. The time to review your documents and process the payment can take about 21 days.</a:t>
            </a:r>
            <a:endParaRPr/>
          </a:p>
        </p:txBody>
      </p:sp>
      <p:pic>
        <p:nvPicPr>
          <p:cNvPr descr="images.png" id="306" name="Google Shape;306;p23"/>
          <p:cNvPicPr preferRelativeResize="0"/>
          <p:nvPr/>
        </p:nvPicPr>
        <p:blipFill rotWithShape="1">
          <a:blip r:embed="rId3">
            <a:alphaModFix/>
          </a:blip>
          <a:srcRect b="0" l="0" r="0" t="0"/>
          <a:stretch/>
        </p:blipFill>
        <p:spPr>
          <a:xfrm>
            <a:off x="6944530" y="2025750"/>
            <a:ext cx="3127938" cy="269565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24"/>
          <p:cNvSpPr txBox="1"/>
          <p:nvPr>
            <p:ph type="title"/>
          </p:nvPr>
        </p:nvSpPr>
        <p:spPr>
          <a:xfrm>
            <a:off x="1169246" y="956276"/>
            <a:ext cx="10184553"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Documents Required to Claim Health Insurance</a:t>
            </a:r>
            <a:endParaRPr sz="3600">
              <a:latin typeface="Helvetica Neue"/>
              <a:ea typeface="Helvetica Neue"/>
              <a:cs typeface="Helvetica Neue"/>
              <a:sym typeface="Helvetica Neue"/>
            </a:endParaRPr>
          </a:p>
        </p:txBody>
      </p:sp>
      <p:sp>
        <p:nvSpPr>
          <p:cNvPr id="312" name="Google Shape;312;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13" name="Google Shape;313;p24"/>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4.3</a:t>
            </a:r>
            <a:endParaRPr/>
          </a:p>
        </p:txBody>
      </p:sp>
      <p:sp>
        <p:nvSpPr>
          <p:cNvPr id="314" name="Google Shape;314;p24"/>
          <p:cNvSpPr txBox="1"/>
          <p:nvPr>
            <p:ph idx="1" type="body"/>
          </p:nvPr>
        </p:nvSpPr>
        <p:spPr>
          <a:xfrm>
            <a:off x="1169248" y="1955799"/>
            <a:ext cx="7226300" cy="4221163"/>
          </a:xfrm>
          <a:prstGeom prst="rect">
            <a:avLst/>
          </a:prstGeom>
          <a:noFill/>
          <a:ln>
            <a:noFill/>
          </a:ln>
        </p:spPr>
        <p:txBody>
          <a:bodyPr anchorCtr="0" anchor="t" bIns="45700" lIns="91425" spcFirstLastPara="1" rIns="91425" wrap="square" tIns="45700">
            <a:normAutofit/>
          </a:bodyPr>
          <a:lstStyle/>
          <a:p>
            <a:pPr indent="-101600" lvl="0" marL="0" rtl="0" algn="l">
              <a:lnSpc>
                <a:spcPct val="110000"/>
              </a:lnSpc>
              <a:spcBef>
                <a:spcPts val="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Health card</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Duly filled claim form</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Medical Certificate/ Form which is signed by the treating doctor.</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Discharge summary or card (original), availed from the hospital.</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All bills and receipts (original)</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Prescription and cash memos from pharmacies/ the hospital.</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Investigation report</a:t>
            </a:r>
            <a:endParaRPr/>
          </a:p>
          <a:p>
            <a:pPr indent="-101600" lvl="0" marL="0" rtl="0" algn="l">
              <a:lnSpc>
                <a:spcPct val="110000"/>
              </a:lnSpc>
              <a:spcBef>
                <a:spcPts val="1500"/>
              </a:spcBef>
              <a:spcAft>
                <a:spcPts val="0"/>
              </a:spcAft>
              <a:buClr>
                <a:schemeClr val="dk1"/>
              </a:buClr>
              <a:buSzPts val="1600"/>
              <a:buFont typeface="Arial"/>
              <a:buChar char="•"/>
            </a:pPr>
            <a:r>
              <a:rPr lang="en-US" sz="1600">
                <a:solidFill>
                  <a:schemeClr val="dk1"/>
                </a:solidFill>
                <a:latin typeface="Quattrocento Sans"/>
                <a:ea typeface="Quattrocento Sans"/>
                <a:cs typeface="Quattrocento Sans"/>
                <a:sym typeface="Quattrocento Sans"/>
              </a:rPr>
              <a:t>If it is an accident case, then the FIR or Medico Legal Certificate (MLC) is required.</a:t>
            </a:r>
            <a:endParaRPr/>
          </a:p>
          <a:p>
            <a:pPr indent="0" lvl="0" marL="0" rtl="0" algn="l">
              <a:lnSpc>
                <a:spcPct val="110000"/>
              </a:lnSpc>
              <a:spcBef>
                <a:spcPts val="1500"/>
              </a:spcBef>
              <a:spcAft>
                <a:spcPts val="0"/>
              </a:spcAft>
              <a:buClr>
                <a:srgbClr val="595959"/>
              </a:buClr>
              <a:buSzPts val="1400"/>
              <a:buNone/>
            </a:pPr>
            <a:r>
              <a:t/>
            </a:r>
            <a:endParaRPr>
              <a:latin typeface="Quattrocento Sans"/>
              <a:ea typeface="Quattrocento Sans"/>
              <a:cs typeface="Quattrocento Sans"/>
              <a:sym typeface="Quattrocento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25"/>
          <p:cNvSpPr txBox="1"/>
          <p:nvPr>
            <p:ph type="title"/>
          </p:nvPr>
        </p:nvSpPr>
        <p:spPr>
          <a:xfrm>
            <a:off x="1169246" y="956276"/>
            <a:ext cx="1060658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Impact of Covid on health insurance sector in India </a:t>
            </a:r>
            <a:endParaRPr sz="3600">
              <a:latin typeface="Helvetica Neue"/>
              <a:ea typeface="Helvetica Neue"/>
              <a:cs typeface="Helvetica Neue"/>
              <a:sym typeface="Helvetica Neue"/>
            </a:endParaRPr>
          </a:p>
        </p:txBody>
      </p:sp>
      <p:sp>
        <p:nvSpPr>
          <p:cNvPr id="320" name="Google Shape;320;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21" name="Google Shape;321;p25"/>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5</a:t>
            </a:r>
            <a:endParaRPr/>
          </a:p>
        </p:txBody>
      </p:sp>
      <p:sp>
        <p:nvSpPr>
          <p:cNvPr id="322" name="Google Shape;322;p25"/>
          <p:cNvSpPr txBox="1"/>
          <p:nvPr>
            <p:ph idx="1" type="body"/>
          </p:nvPr>
        </p:nvSpPr>
        <p:spPr>
          <a:xfrm>
            <a:off x="1189900" y="1941339"/>
            <a:ext cx="4085492" cy="1364567"/>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rgbClr val="595959"/>
              </a:buClr>
              <a:buSzPts val="1600"/>
              <a:buNone/>
            </a:pPr>
            <a:r>
              <a:rPr lang="en-US" sz="1600">
                <a:latin typeface="Quattrocento Sans"/>
                <a:ea typeface="Quattrocento Sans"/>
                <a:cs typeface="Quattrocento Sans"/>
                <a:sym typeface="Quattrocento Sans"/>
              </a:rPr>
              <a:t>Health insurance sector has transformed positively in a lot of aspects but at the same time has also faced some challenges, but it continues to serve its policyholders with modesty and sincerity.</a:t>
            </a:r>
            <a:endParaRPr/>
          </a:p>
          <a:p>
            <a:pPr indent="0" lvl="0" marL="0" rtl="0" algn="l">
              <a:lnSpc>
                <a:spcPct val="110000"/>
              </a:lnSpc>
              <a:spcBef>
                <a:spcPts val="1500"/>
              </a:spcBef>
              <a:spcAft>
                <a:spcPts val="0"/>
              </a:spcAft>
              <a:buClr>
                <a:srgbClr val="595959"/>
              </a:buClr>
              <a:buSzPts val="1600"/>
              <a:buNone/>
            </a:pPr>
            <a:r>
              <a:t/>
            </a:r>
            <a:endParaRPr sz="1600"/>
          </a:p>
        </p:txBody>
      </p:sp>
      <p:pic>
        <p:nvPicPr>
          <p:cNvPr id="323" name="Google Shape;323;p25"/>
          <p:cNvPicPr preferRelativeResize="0"/>
          <p:nvPr/>
        </p:nvPicPr>
        <p:blipFill rotWithShape="1">
          <a:blip r:embed="rId3">
            <a:alphaModFix/>
          </a:blip>
          <a:srcRect b="0" l="0" r="0" t="0"/>
          <a:stretch/>
        </p:blipFill>
        <p:spPr>
          <a:xfrm>
            <a:off x="6260123" y="1773238"/>
            <a:ext cx="5515708" cy="4403725"/>
          </a:xfrm>
          <a:prstGeom prst="rect">
            <a:avLst/>
          </a:prstGeom>
          <a:noFill/>
          <a:ln>
            <a:noFill/>
          </a:ln>
        </p:spPr>
      </p:pic>
      <p:sp>
        <p:nvSpPr>
          <p:cNvPr id="324" name="Google Shape;324;p25"/>
          <p:cNvSpPr txBox="1"/>
          <p:nvPr/>
        </p:nvSpPr>
        <p:spPr>
          <a:xfrm>
            <a:off x="923463" y="4881489"/>
            <a:ext cx="4605140" cy="923330"/>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https://www.insurancedekho.com/health-insurance/news/impact-of-covid-19-on-health-insurance-sector-in-india-2866</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26"/>
          <p:cNvSpPr txBox="1"/>
          <p:nvPr>
            <p:ph type="title"/>
          </p:nvPr>
        </p:nvSpPr>
        <p:spPr>
          <a:xfrm>
            <a:off x="1169248" y="956276"/>
            <a:ext cx="178496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Frauds </a:t>
            </a:r>
            <a:endParaRPr b="1" sz="3600">
              <a:latin typeface="Helvetica Neue"/>
              <a:ea typeface="Helvetica Neue"/>
              <a:cs typeface="Helvetica Neue"/>
              <a:sym typeface="Helvetica Neue"/>
            </a:endParaRPr>
          </a:p>
        </p:txBody>
      </p:sp>
      <p:sp>
        <p:nvSpPr>
          <p:cNvPr id="330" name="Google Shape;330;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31" name="Google Shape;331;p26"/>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6</a:t>
            </a:r>
            <a:endParaRPr/>
          </a:p>
        </p:txBody>
      </p:sp>
      <p:sp>
        <p:nvSpPr>
          <p:cNvPr id="332" name="Google Shape;332;p26"/>
          <p:cNvSpPr/>
          <p:nvPr/>
        </p:nvSpPr>
        <p:spPr>
          <a:xfrm>
            <a:off x="1169248" y="1997838"/>
            <a:ext cx="5119010" cy="304698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Policyholder Fraud and/or Claims Fraud</a:t>
            </a:r>
            <a:r>
              <a:rPr lang="en-US" sz="1600">
                <a:solidFill>
                  <a:schemeClr val="dk1"/>
                </a:solidFill>
                <a:latin typeface="Quattrocento Sans"/>
                <a:ea typeface="Quattrocento Sans"/>
                <a:cs typeface="Quattrocento Sans"/>
                <a:sym typeface="Quattrocento Sans"/>
              </a:rPr>
              <a:t> </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Fraud against the company in the purchase and/or execution of an insurance product, including fraud at the time of making a claim.</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Intermediary Fraud</a:t>
            </a:r>
            <a:r>
              <a:rPr lang="en-US" sz="1600">
                <a:solidFill>
                  <a:schemeClr val="dk1"/>
                </a:solidFill>
                <a:latin typeface="Quattrocento Sans"/>
                <a:ea typeface="Quattrocento Sans"/>
                <a:cs typeface="Quattrocento Sans"/>
                <a:sym typeface="Quattrocento Sans"/>
              </a:rPr>
              <a:t> </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Fraud perpetuated by an insurance agent/Corporate Agent/intermediary/Third Party Administrators (TPAs) against the company and/or policyholders.</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Internal Fraud</a:t>
            </a:r>
            <a:r>
              <a:rPr lang="en-US" sz="1600">
                <a:solidFill>
                  <a:schemeClr val="dk1"/>
                </a:solidFill>
                <a:latin typeface="Quattrocento Sans"/>
                <a:ea typeface="Quattrocento Sans"/>
                <a:cs typeface="Quattrocento Sans"/>
                <a:sym typeface="Quattrocento Sans"/>
              </a:rPr>
              <a:t> </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Fraud/ misappropriation against the company by its Director, Manager and/or any other officer or staff member (by whatever name called).</a:t>
            </a:r>
            <a:endParaRPr/>
          </a:p>
        </p:txBody>
      </p:sp>
      <p:sp>
        <p:nvSpPr>
          <p:cNvPr descr="C:\Users\admin\Desktop\03July_DelhiMetro_pg2_gfx2.webp" id="333" name="Google Shape;333;p2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C:\Users\admin\Desktop\03July_DelhiMetro_pg2_gfx2.webp" id="334" name="Google Shape;334;p2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335" name="Google Shape;335;p26"/>
          <p:cNvPicPr preferRelativeResize="0"/>
          <p:nvPr/>
        </p:nvPicPr>
        <p:blipFill rotWithShape="1">
          <a:blip r:embed="rId3">
            <a:alphaModFix/>
          </a:blip>
          <a:srcRect b="0" l="0" r="0" t="0"/>
          <a:stretch/>
        </p:blipFill>
        <p:spPr>
          <a:xfrm>
            <a:off x="6668086" y="1405499"/>
            <a:ext cx="4685714" cy="4742083"/>
          </a:xfrm>
          <a:prstGeom prst="rect">
            <a:avLst/>
          </a:prstGeom>
          <a:noFill/>
          <a:ln>
            <a:noFill/>
          </a:ln>
        </p:spPr>
      </p:pic>
      <p:sp>
        <p:nvSpPr>
          <p:cNvPr id="336" name="Google Shape;336;p26"/>
          <p:cNvSpPr/>
          <p:nvPr/>
        </p:nvSpPr>
        <p:spPr>
          <a:xfrm>
            <a:off x="951944" y="5373058"/>
            <a:ext cx="5336314" cy="923330"/>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https://www.hindustantimes.com/india-news/in-gurugram-fake-insurance-claim-unravels-racket-101625251072158.html</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p27"/>
          <p:cNvSpPr txBox="1"/>
          <p:nvPr>
            <p:ph type="title"/>
          </p:nvPr>
        </p:nvSpPr>
        <p:spPr>
          <a:xfrm>
            <a:off x="1169248" y="956276"/>
            <a:ext cx="399359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Role of Actuaries </a:t>
            </a:r>
            <a:endParaRPr/>
          </a:p>
        </p:txBody>
      </p:sp>
      <p:sp>
        <p:nvSpPr>
          <p:cNvPr id="342" name="Google Shape;342;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43" name="Google Shape;343;p27"/>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7</a:t>
            </a:r>
            <a:endParaRPr/>
          </a:p>
        </p:txBody>
      </p:sp>
      <p:sp>
        <p:nvSpPr>
          <p:cNvPr id="344" name="Google Shape;344;p27"/>
          <p:cNvSpPr/>
          <p:nvPr/>
        </p:nvSpPr>
        <p:spPr>
          <a:xfrm>
            <a:off x="1169247" y="1858605"/>
            <a:ext cx="10184554" cy="486287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In the health insurance sector, healthcare actuaries use data and statistics to estimate financial uncertainty and calculate the cost of health insurance premiums based on reported health data. A healthcare actuary develops and implements solutions to elaborate financial challenges within the health insurance industry.</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daily responsibilities of healthcare actuaries can be divided into two parts: administrative and communicative tasks.</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1. Administrative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Healthcare actuaries use electronic health records data collected from national databases to analyze and condense information. They are typically tasked with researching and authoring new proposals for offering additional services or premiums, such as the possible implications of the addition of chiropractic services or mental health coverage to a health insurance policy.</a:t>
            </a:r>
            <a:endParaRPr/>
          </a:p>
          <a:p>
            <a:pPr indent="-342900" lvl="0" marL="34290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2. Communicative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Communicative tasks for healthcare actuaries typically involve consulting with management teams who   train employees on best practices for collecting, calculating, and storing data.  </a:t>
            </a:r>
            <a:endParaRPr/>
          </a:p>
          <a:p>
            <a:pPr indent="-342900" lvl="0" marL="34290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a:t>
            </a:r>
            <a:endParaRPr/>
          </a:p>
          <a:p>
            <a:pPr indent="0" lvl="0" marL="0" marR="0" rtl="0" algn="l">
              <a:spcBef>
                <a:spcPts val="0"/>
              </a:spcBef>
              <a:spcAft>
                <a:spcPts val="0"/>
              </a:spcAft>
              <a:buNone/>
            </a:pPr>
            <a:br>
              <a:rPr lang="en-US" sz="1800">
                <a:solidFill>
                  <a:schemeClr val="dk1"/>
                </a:solidFill>
                <a:latin typeface="Calibri"/>
                <a:ea typeface="Calibri"/>
                <a:cs typeface="Calibri"/>
                <a:sym typeface="Calibri"/>
              </a:rPr>
            </a:b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28"/>
          <p:cNvSpPr txBox="1"/>
          <p:nvPr>
            <p:ph type="title"/>
          </p:nvPr>
        </p:nvSpPr>
        <p:spPr>
          <a:xfrm>
            <a:off x="1169248" y="956276"/>
            <a:ext cx="6608289"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Case Study based  Questions </a:t>
            </a:r>
            <a:endParaRPr/>
          </a:p>
        </p:txBody>
      </p:sp>
      <p:sp>
        <p:nvSpPr>
          <p:cNvPr id="350" name="Google Shape;350;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51" name="Google Shape;351;p28"/>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8</a:t>
            </a:r>
            <a:endParaRPr/>
          </a:p>
        </p:txBody>
      </p:sp>
      <p:sp>
        <p:nvSpPr>
          <p:cNvPr id="352" name="Google Shape;352;p28"/>
          <p:cNvSpPr/>
          <p:nvPr/>
        </p:nvSpPr>
        <p:spPr>
          <a:xfrm>
            <a:off x="1169247" y="1858605"/>
            <a:ext cx="1018455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lang="en-US" sz="1800">
                <a:solidFill>
                  <a:schemeClr val="dk1"/>
                </a:solidFill>
                <a:latin typeface="Calibri"/>
                <a:ea typeface="Calibri"/>
                <a:cs typeface="Calibri"/>
                <a:sym typeface="Calibri"/>
              </a:rPr>
            </a:b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
        <p:nvSpPr>
          <p:cNvPr id="353" name="Google Shape;353;p28"/>
          <p:cNvSpPr txBox="1"/>
          <p:nvPr/>
        </p:nvSpPr>
        <p:spPr>
          <a:xfrm>
            <a:off x="1273996" y="1858605"/>
            <a:ext cx="9748758" cy="31393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Instructions:</a:t>
            </a:r>
            <a:r>
              <a:rPr lang="en-US" sz="1800">
                <a:solidFill>
                  <a:schemeClr val="dk1"/>
                </a:solidFill>
                <a:latin typeface="Calibri"/>
                <a:ea typeface="Calibri"/>
                <a:cs typeface="Calibri"/>
                <a:sym typeface="Calibri"/>
              </a:rPr>
              <a:t> You are instructed to answer in line with the logic which has been taught during these</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chapters. Some answers maybe subjective but there is only one answer to each of the</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selections. This section is designed to make you think and develop logic.</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Based on your team’s year end target, you are only 1 client away from achieving the targets in each of the 4 products listed below. </a:t>
            </a:r>
            <a:br>
              <a:rPr lang="en-US" sz="1800">
                <a:solidFill>
                  <a:schemeClr val="dk1"/>
                </a:solidFill>
                <a:latin typeface="Calibri"/>
                <a:ea typeface="Calibri"/>
                <a:cs typeface="Calibri"/>
                <a:sym typeface="Calibri"/>
              </a:rPr>
            </a:br>
            <a:r>
              <a:rPr lang="en-US" sz="1800">
                <a:solidFill>
                  <a:schemeClr val="dk1"/>
                </a:solidFill>
                <a:latin typeface="Calibri"/>
                <a:ea typeface="Calibri"/>
                <a:cs typeface="Calibri"/>
                <a:sym typeface="Calibri"/>
              </a:rPr>
              <a:t>Each of these products are assumed to be available in your inventory to be sold. No other combination of sum insured is also available except the ones mentioned in the questions. </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You may not have access to provide 2 of the same products to clients even though you may feel it is ideal to do so. There may be more than 4 clients who approach you but due to inventory shortage you are unable to provide all of them with policies.</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p29"/>
          <p:cNvSpPr txBox="1"/>
          <p:nvPr>
            <p:ph type="title"/>
          </p:nvPr>
        </p:nvSpPr>
        <p:spPr>
          <a:xfrm>
            <a:off x="1169248" y="956276"/>
            <a:ext cx="6608289"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Case Study based  Questions </a:t>
            </a:r>
            <a:endParaRPr/>
          </a:p>
        </p:txBody>
      </p:sp>
      <p:sp>
        <p:nvSpPr>
          <p:cNvPr id="359" name="Google Shape;359;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60" name="Google Shape;360;p29"/>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8</a:t>
            </a:r>
            <a:endParaRPr/>
          </a:p>
        </p:txBody>
      </p:sp>
      <p:sp>
        <p:nvSpPr>
          <p:cNvPr id="361" name="Google Shape;361;p29"/>
          <p:cNvSpPr/>
          <p:nvPr/>
        </p:nvSpPr>
        <p:spPr>
          <a:xfrm>
            <a:off x="1169247" y="1858605"/>
            <a:ext cx="1018455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lang="en-US" sz="1800">
                <a:solidFill>
                  <a:schemeClr val="dk1"/>
                </a:solidFill>
                <a:latin typeface="Calibri"/>
                <a:ea typeface="Calibri"/>
                <a:cs typeface="Calibri"/>
                <a:sym typeface="Calibri"/>
              </a:rPr>
            </a:b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
        <p:nvSpPr>
          <p:cNvPr id="362" name="Google Shape;362;p29"/>
          <p:cNvSpPr txBox="1"/>
          <p:nvPr/>
        </p:nvSpPr>
        <p:spPr>
          <a:xfrm>
            <a:off x="1273995" y="1858605"/>
            <a:ext cx="10079805" cy="39703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Client Personas</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Client 1: Wants to purchase a base plus super top up health policy for her senior parents (F – 61, M – 67) of sum insured of 50 lakhs (base 15 + 35 lakh super top up). Has a limited budget of 90k per annum hence cannot afford to buy one full policy of INR 50 lakh. Client is an employee earning 24 lakhs per annum.</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Client 2: Unmarried woman wants to buy a 25-lakh base health policy. Has unlimited budget, is getting married in the next 6 months and wants to have children.</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Client 3: Family of 2 adults plus one child – Currently living in Australia but having NRI status. Age – 55 years and wanting to move back to India at age 60. Wants a plan to cover the family and has only one requirement to get a policy of at least 50 lakh sum insured. He is not picky with the budget but just wants to safeguard his family when they move back to India and has pre-existing diseases.</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3"/>
          <p:cNvSpPr txBox="1"/>
          <p:nvPr>
            <p:ph type="title"/>
          </p:nvPr>
        </p:nvSpPr>
        <p:spPr>
          <a:xfrm>
            <a:off x="1169248" y="956276"/>
            <a:ext cx="61459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What is Health Insurance?</a:t>
            </a:r>
            <a:endParaRPr sz="3600">
              <a:latin typeface="Helvetica Neue"/>
              <a:ea typeface="Helvetica Neue"/>
              <a:cs typeface="Helvetica Neue"/>
              <a:sym typeface="Helvetica Neue"/>
            </a:endParaRPr>
          </a:p>
        </p:txBody>
      </p:sp>
      <p:sp>
        <p:nvSpPr>
          <p:cNvPr id="127" name="Google Shape;127;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8" name="Google Shape;128;p3"/>
          <p:cNvSpPr txBox="1"/>
          <p:nvPr/>
        </p:nvSpPr>
        <p:spPr>
          <a:xfrm>
            <a:off x="1169248" y="2054525"/>
            <a:ext cx="4330404" cy="1323439"/>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term health insurance is a type of insurance that covers your medical expenses.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 Health insurance can reimburse the insured for expenses incurred from illness or injury, or pay the care provider directly.</a:t>
            </a:r>
            <a:endParaRPr/>
          </a:p>
        </p:txBody>
      </p:sp>
      <p:sp>
        <p:nvSpPr>
          <p:cNvPr id="129" name="Google Shape;129;p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1.1</a:t>
            </a:r>
            <a:endParaRPr/>
          </a:p>
        </p:txBody>
      </p:sp>
      <p:pic>
        <p:nvPicPr>
          <p:cNvPr descr="Closed book" id="130" name="Google Shape;130;p3"/>
          <p:cNvPicPr preferRelativeResize="0"/>
          <p:nvPr/>
        </p:nvPicPr>
        <p:blipFill rotWithShape="1">
          <a:blip r:embed="rId3">
            <a:alphaModFix/>
          </a:blip>
          <a:srcRect b="0" l="0" r="0" t="0"/>
          <a:stretch/>
        </p:blipFill>
        <p:spPr>
          <a:xfrm>
            <a:off x="491941" y="2092141"/>
            <a:ext cx="509545" cy="509545"/>
          </a:xfrm>
          <a:prstGeom prst="rect">
            <a:avLst/>
          </a:prstGeom>
          <a:noFill/>
          <a:ln>
            <a:noFill/>
          </a:ln>
        </p:spPr>
      </p:pic>
      <p:pic>
        <p:nvPicPr>
          <p:cNvPr descr="What is Health Insurance And How Can It Help You" id="131" name="Google Shape;131;p3"/>
          <p:cNvPicPr preferRelativeResize="0"/>
          <p:nvPr/>
        </p:nvPicPr>
        <p:blipFill rotWithShape="1">
          <a:blip r:embed="rId4">
            <a:alphaModFix/>
          </a:blip>
          <a:srcRect b="0" l="0" r="0" t="0"/>
          <a:stretch/>
        </p:blipFill>
        <p:spPr>
          <a:xfrm>
            <a:off x="5943600" y="2092141"/>
            <a:ext cx="5334000" cy="28575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30"/>
          <p:cNvSpPr txBox="1"/>
          <p:nvPr>
            <p:ph type="title"/>
          </p:nvPr>
        </p:nvSpPr>
        <p:spPr>
          <a:xfrm>
            <a:off x="1169248" y="956276"/>
            <a:ext cx="6608289"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Case Study based  Questions </a:t>
            </a:r>
            <a:endParaRPr/>
          </a:p>
        </p:txBody>
      </p:sp>
      <p:sp>
        <p:nvSpPr>
          <p:cNvPr id="368" name="Google Shape;368;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69" name="Google Shape;369;p30"/>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8</a:t>
            </a:r>
            <a:endParaRPr/>
          </a:p>
        </p:txBody>
      </p:sp>
      <p:sp>
        <p:nvSpPr>
          <p:cNvPr id="370" name="Google Shape;370;p30"/>
          <p:cNvSpPr/>
          <p:nvPr/>
        </p:nvSpPr>
        <p:spPr>
          <a:xfrm>
            <a:off x="1169247" y="1858605"/>
            <a:ext cx="1018455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lang="en-US" sz="1800">
                <a:solidFill>
                  <a:schemeClr val="dk1"/>
                </a:solidFill>
                <a:latin typeface="Calibri"/>
                <a:ea typeface="Calibri"/>
                <a:cs typeface="Calibri"/>
                <a:sym typeface="Calibri"/>
              </a:rPr>
            </a:b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
        <p:nvSpPr>
          <p:cNvPr id="371" name="Google Shape;371;p30"/>
          <p:cNvSpPr txBox="1"/>
          <p:nvPr/>
        </p:nvSpPr>
        <p:spPr>
          <a:xfrm>
            <a:off x="1273995" y="1858605"/>
            <a:ext cx="10079805" cy="286232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Client Personas</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Client 4: Man 32 years old, recently married who has only a term life policy without accidental disability rider inbuilt (does not have any insured products) and feels that they need to buy another term policy to cover for any accidental death or disability to protect their dependent spouse aged 30 and unborn child. May have limited budget (tentative 40k). Earns 18 lakhs per annum.</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Client 5: Widowed Woman age (29) having immediate dependents (2 girls aged 2 and 4), limited savings and no insurance, cannot afford high premiums but would want immediate protection from adverse events till children reach marriageable age of 30. Maximum budget is 2k per month.</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31"/>
          <p:cNvSpPr txBox="1"/>
          <p:nvPr>
            <p:ph type="title"/>
          </p:nvPr>
        </p:nvSpPr>
        <p:spPr>
          <a:xfrm>
            <a:off x="1169248" y="956276"/>
            <a:ext cx="6608289"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Case Study based  Questions </a:t>
            </a:r>
            <a:endParaRPr/>
          </a:p>
        </p:txBody>
      </p:sp>
      <p:sp>
        <p:nvSpPr>
          <p:cNvPr id="377" name="Google Shape;377;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78" name="Google Shape;378;p31"/>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8</a:t>
            </a:r>
            <a:endParaRPr/>
          </a:p>
        </p:txBody>
      </p:sp>
      <p:sp>
        <p:nvSpPr>
          <p:cNvPr id="379" name="Google Shape;379;p31"/>
          <p:cNvSpPr/>
          <p:nvPr/>
        </p:nvSpPr>
        <p:spPr>
          <a:xfrm>
            <a:off x="1169247" y="1858605"/>
            <a:ext cx="1018455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lang="en-US" sz="1800">
                <a:solidFill>
                  <a:schemeClr val="dk1"/>
                </a:solidFill>
                <a:latin typeface="Calibri"/>
                <a:ea typeface="Calibri"/>
                <a:cs typeface="Calibri"/>
                <a:sym typeface="Calibri"/>
              </a:rPr>
            </a:b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
        <p:nvSpPr>
          <p:cNvPr id="380" name="Google Shape;380;p31"/>
          <p:cNvSpPr txBox="1"/>
          <p:nvPr/>
        </p:nvSpPr>
        <p:spPr>
          <a:xfrm>
            <a:off x="1273995" y="1858605"/>
            <a:ext cx="8741875" cy="258532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Additional Guidance</a:t>
            </a:r>
            <a:endParaRPr/>
          </a:p>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 Health base policies can be purchased when all insured members (except adults) are</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ages 18 to 75 years</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 Super top up policies can be purchased when all insured members (except adults) are</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ages 18 to 65 years</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 Term life can be purchased when insured members are ages 18 to 60 years.</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If premium is provided in the options, you should assume that all these clients including their family members are eligible to purchase this policy.</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32"/>
          <p:cNvSpPr txBox="1"/>
          <p:nvPr>
            <p:ph type="title"/>
          </p:nvPr>
        </p:nvSpPr>
        <p:spPr>
          <a:xfrm>
            <a:off x="1169248" y="956276"/>
            <a:ext cx="6608289"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Case Study based  Questions </a:t>
            </a:r>
            <a:endParaRPr/>
          </a:p>
        </p:txBody>
      </p:sp>
      <p:sp>
        <p:nvSpPr>
          <p:cNvPr id="386" name="Google Shape;386;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87" name="Google Shape;387;p32"/>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8</a:t>
            </a:r>
            <a:endParaRPr/>
          </a:p>
        </p:txBody>
      </p:sp>
      <p:sp>
        <p:nvSpPr>
          <p:cNvPr id="388" name="Google Shape;388;p32"/>
          <p:cNvSpPr/>
          <p:nvPr/>
        </p:nvSpPr>
        <p:spPr>
          <a:xfrm>
            <a:off x="1169247" y="1858605"/>
            <a:ext cx="1018455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lang="en-US" sz="1800">
                <a:solidFill>
                  <a:schemeClr val="dk1"/>
                </a:solidFill>
                <a:latin typeface="Calibri"/>
                <a:ea typeface="Calibri"/>
                <a:cs typeface="Calibri"/>
                <a:sym typeface="Calibri"/>
              </a:rPr>
            </a:b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
        <p:nvSpPr>
          <p:cNvPr id="389" name="Google Shape;389;p32"/>
          <p:cNvSpPr txBox="1"/>
          <p:nvPr/>
        </p:nvSpPr>
        <p:spPr>
          <a:xfrm>
            <a:off x="1169247" y="1858605"/>
            <a:ext cx="8719031" cy="286232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Product 1 </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A Base health policy (IAQS assure) of 50 lakh INR. This product derives its name</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due to the unique proposition of providing accidental death and disability benefit for primary insured of the same sum insured (50 Lakhs). Who will you target this product towards?</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a. Client 1 – Premium 110k per annum</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b. Client 2 – Premium 20k per annum</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c. Client 4 – Premium 42k per annum</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d. Client 5 – Premium 30k per annum</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33"/>
          <p:cNvSpPr txBox="1"/>
          <p:nvPr>
            <p:ph type="title"/>
          </p:nvPr>
        </p:nvSpPr>
        <p:spPr>
          <a:xfrm>
            <a:off x="1169248" y="956276"/>
            <a:ext cx="6608289"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Case Study based  Questions </a:t>
            </a:r>
            <a:endParaRPr/>
          </a:p>
        </p:txBody>
      </p:sp>
      <p:sp>
        <p:nvSpPr>
          <p:cNvPr id="395" name="Google Shape;395;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96" name="Google Shape;396;p3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8</a:t>
            </a:r>
            <a:endParaRPr/>
          </a:p>
        </p:txBody>
      </p:sp>
      <p:sp>
        <p:nvSpPr>
          <p:cNvPr id="397" name="Google Shape;397;p33"/>
          <p:cNvSpPr/>
          <p:nvPr/>
        </p:nvSpPr>
        <p:spPr>
          <a:xfrm>
            <a:off x="1169247" y="1858605"/>
            <a:ext cx="1018455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lang="en-US" sz="1800">
                <a:solidFill>
                  <a:schemeClr val="dk1"/>
                </a:solidFill>
                <a:latin typeface="Calibri"/>
                <a:ea typeface="Calibri"/>
                <a:cs typeface="Calibri"/>
                <a:sym typeface="Calibri"/>
              </a:rPr>
            </a:b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
        <p:nvSpPr>
          <p:cNvPr id="398" name="Google Shape;398;p33"/>
          <p:cNvSpPr txBox="1"/>
          <p:nvPr/>
        </p:nvSpPr>
        <p:spPr>
          <a:xfrm>
            <a:off x="1265274" y="1858605"/>
            <a:ext cx="7881384"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Product 2  </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A term life policy (IAQS i-term) of INR 50 lakhs with no inbuilt riders which pays</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out claims only in the event of deaths. Who will you target this product towards?</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a. Client 2 – Premium 20k per annum till client reaches age 60</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b. Client 3 – Premium 1 lakh per annum till client reaches age 60</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c. Client 4 - Premium 45k per annum till client reaches age 60</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d. Client 5 – Premium 20k per annum till client reaches age 60</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
        <p:nvSpPr>
          <p:cNvPr id="403" name="Google Shape;403;p34"/>
          <p:cNvSpPr txBox="1"/>
          <p:nvPr>
            <p:ph type="title"/>
          </p:nvPr>
        </p:nvSpPr>
        <p:spPr>
          <a:xfrm>
            <a:off x="1169248" y="956276"/>
            <a:ext cx="6608289"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Case Study based  Questions </a:t>
            </a:r>
            <a:endParaRPr/>
          </a:p>
        </p:txBody>
      </p:sp>
      <p:sp>
        <p:nvSpPr>
          <p:cNvPr id="404" name="Google Shape;404;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05" name="Google Shape;405;p34"/>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8</a:t>
            </a:r>
            <a:endParaRPr/>
          </a:p>
        </p:txBody>
      </p:sp>
      <p:sp>
        <p:nvSpPr>
          <p:cNvPr id="406" name="Google Shape;406;p34"/>
          <p:cNvSpPr/>
          <p:nvPr/>
        </p:nvSpPr>
        <p:spPr>
          <a:xfrm>
            <a:off x="1169247" y="1858605"/>
            <a:ext cx="1018455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lang="en-US" sz="1800">
                <a:solidFill>
                  <a:schemeClr val="dk1"/>
                </a:solidFill>
                <a:latin typeface="Calibri"/>
                <a:ea typeface="Calibri"/>
                <a:cs typeface="Calibri"/>
                <a:sym typeface="Calibri"/>
              </a:rPr>
            </a:b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
        <p:nvSpPr>
          <p:cNvPr id="407" name="Google Shape;407;p34"/>
          <p:cNvSpPr txBox="1"/>
          <p:nvPr/>
        </p:nvSpPr>
        <p:spPr>
          <a:xfrm>
            <a:off x="1169247" y="1858604"/>
            <a:ext cx="9590901" cy="36933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Product 3 </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A base health policy (IAQS women care) of 50 Lakh sum insured. This product</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gets the name because it is the first policy in India which allows coverage of baby if mother is</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the primary insured immediate post childbirth till the next renewal date for 25% of the policy</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sum insured (in this policy baby is covered for 12.5 lakhs till the policy is renewed). This policy</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has a waiting period of 1 year. The baby if born with any defects will also be allowed to be</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included in the policy during renewal for up to 100% sum insured by paying additional</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premium.</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a) Client 1 – premium 100k per annum</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b) Client 2 - premium 25k per annum</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c) Client 4 – premium 38k per annum</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d) Client 5 – premium 34k per annum</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 name="Shape 411"/>
        <p:cNvGrpSpPr/>
        <p:nvPr/>
      </p:nvGrpSpPr>
      <p:grpSpPr>
        <a:xfrm>
          <a:off x="0" y="0"/>
          <a:ext cx="0" cy="0"/>
          <a:chOff x="0" y="0"/>
          <a:chExt cx="0" cy="0"/>
        </a:xfrm>
      </p:grpSpPr>
      <p:sp>
        <p:nvSpPr>
          <p:cNvPr id="412" name="Google Shape;412;p35"/>
          <p:cNvSpPr txBox="1"/>
          <p:nvPr>
            <p:ph type="title"/>
          </p:nvPr>
        </p:nvSpPr>
        <p:spPr>
          <a:xfrm>
            <a:off x="1169248" y="956276"/>
            <a:ext cx="6608289"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Case Study based  Questions </a:t>
            </a:r>
            <a:endParaRPr/>
          </a:p>
        </p:txBody>
      </p:sp>
      <p:sp>
        <p:nvSpPr>
          <p:cNvPr id="413" name="Google Shape;413;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14" name="Google Shape;414;p35"/>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8</a:t>
            </a:r>
            <a:endParaRPr/>
          </a:p>
        </p:txBody>
      </p:sp>
      <p:sp>
        <p:nvSpPr>
          <p:cNvPr id="415" name="Google Shape;415;p35"/>
          <p:cNvSpPr/>
          <p:nvPr/>
        </p:nvSpPr>
        <p:spPr>
          <a:xfrm>
            <a:off x="1169247" y="1858605"/>
            <a:ext cx="1018455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lang="en-US" sz="1800">
                <a:solidFill>
                  <a:schemeClr val="dk1"/>
                </a:solidFill>
                <a:latin typeface="Calibri"/>
                <a:ea typeface="Calibri"/>
                <a:cs typeface="Calibri"/>
                <a:sym typeface="Calibri"/>
              </a:rPr>
            </a:b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
        <p:nvSpPr>
          <p:cNvPr id="416" name="Google Shape;416;p35"/>
          <p:cNvSpPr txBox="1"/>
          <p:nvPr/>
        </p:nvSpPr>
        <p:spPr>
          <a:xfrm>
            <a:off x="1169248" y="1997839"/>
            <a:ext cx="7977410" cy="286232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Product 4 </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A base health policy (IAQS deduct) of 50 lakh sum insured. This product allows</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insured members to select a deductible of INR 50k which first needs to be paid by the insured cumulatively towards valid claims before claims are paid by the insurance company.</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a) Client 1 – premium of 80k per annum</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b) Client 2 – premium of 29k per annum</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c) Client 3 – premium of 50k per annum</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d) Client 5 – premium of 26k per annum</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36"/>
          <p:cNvSpPr txBox="1"/>
          <p:nvPr>
            <p:ph type="title"/>
          </p:nvPr>
        </p:nvSpPr>
        <p:spPr>
          <a:xfrm>
            <a:off x="1169248" y="956276"/>
            <a:ext cx="6608289"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Case Study based Questions </a:t>
            </a:r>
            <a:endParaRPr/>
          </a:p>
        </p:txBody>
      </p:sp>
      <p:sp>
        <p:nvSpPr>
          <p:cNvPr id="422" name="Google Shape;422;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23" name="Google Shape;423;p36"/>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8</a:t>
            </a:r>
            <a:endParaRPr/>
          </a:p>
        </p:txBody>
      </p:sp>
      <p:sp>
        <p:nvSpPr>
          <p:cNvPr id="424" name="Google Shape;424;p36"/>
          <p:cNvSpPr/>
          <p:nvPr/>
        </p:nvSpPr>
        <p:spPr>
          <a:xfrm>
            <a:off x="1169247" y="1858605"/>
            <a:ext cx="1018455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lang="en-US" sz="1800">
                <a:solidFill>
                  <a:schemeClr val="dk1"/>
                </a:solidFill>
                <a:latin typeface="Calibri"/>
                <a:ea typeface="Calibri"/>
                <a:cs typeface="Calibri"/>
                <a:sym typeface="Calibri"/>
              </a:rPr>
            </a:b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
        <p:nvSpPr>
          <p:cNvPr id="425" name="Google Shape;425;p36"/>
          <p:cNvSpPr txBox="1"/>
          <p:nvPr/>
        </p:nvSpPr>
        <p:spPr>
          <a:xfrm>
            <a:off x="1169248" y="1997839"/>
            <a:ext cx="7977410"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Answers</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Product 1 = </a:t>
            </a:r>
            <a:r>
              <a:rPr b="1" i="0" lang="en-US" sz="1800" u="none" strike="noStrike">
                <a:solidFill>
                  <a:srgbClr val="000000"/>
                </a:solidFill>
                <a:latin typeface="Calibri"/>
                <a:ea typeface="Calibri"/>
                <a:cs typeface="Calibri"/>
                <a:sym typeface="Calibri"/>
              </a:rPr>
              <a:t>Client 4 – Premium 42k per annum</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Product 2 = </a:t>
            </a:r>
            <a:r>
              <a:rPr b="1" i="0" lang="en-US" sz="1800" u="none" strike="noStrike">
                <a:solidFill>
                  <a:srgbClr val="000000"/>
                </a:solidFill>
                <a:latin typeface="Calibri"/>
                <a:ea typeface="Calibri"/>
                <a:cs typeface="Calibri"/>
                <a:sym typeface="Calibri"/>
              </a:rPr>
              <a:t>Client 5 – Premium 20k per annum till client reaches age 60</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Product 3 = </a:t>
            </a:r>
            <a:r>
              <a:rPr b="1" i="0" lang="en-US" sz="1800" u="none" strike="noStrike">
                <a:solidFill>
                  <a:srgbClr val="000000"/>
                </a:solidFill>
                <a:latin typeface="Calibri"/>
                <a:ea typeface="Calibri"/>
                <a:cs typeface="Calibri"/>
                <a:sym typeface="Calibri"/>
              </a:rPr>
              <a:t>Client 2 - premium 25k per annum</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Product 4 = </a:t>
            </a:r>
            <a:r>
              <a:rPr b="1" i="0" lang="en-US" sz="1800" u="none" strike="noStrike">
                <a:solidFill>
                  <a:srgbClr val="000000"/>
                </a:solidFill>
                <a:latin typeface="Calibri"/>
                <a:ea typeface="Calibri"/>
                <a:cs typeface="Calibri"/>
                <a:sym typeface="Calibri"/>
              </a:rPr>
              <a:t>Client 1 – premium of 80k per annum</a:t>
            </a:r>
            <a:endParaRPr sz="18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4"/>
          <p:cNvSpPr txBox="1"/>
          <p:nvPr>
            <p:ph type="title"/>
          </p:nvPr>
        </p:nvSpPr>
        <p:spPr>
          <a:xfrm>
            <a:off x="1169248" y="956276"/>
            <a:ext cx="9719146"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Is buying Health Insurance popular in India?</a:t>
            </a:r>
            <a:endParaRPr sz="3600">
              <a:latin typeface="Helvetica Neue"/>
              <a:ea typeface="Helvetica Neue"/>
              <a:cs typeface="Helvetica Neue"/>
              <a:sym typeface="Helvetica Neue"/>
            </a:endParaRPr>
          </a:p>
        </p:txBody>
      </p:sp>
      <p:sp>
        <p:nvSpPr>
          <p:cNvPr id="137" name="Google Shape;137;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38" name="Google Shape;138;p4"/>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1.1</a:t>
            </a:r>
            <a:endParaRPr/>
          </a:p>
        </p:txBody>
      </p:sp>
      <p:pic>
        <p:nvPicPr>
          <p:cNvPr id="139" name="Google Shape;139;p4"/>
          <p:cNvPicPr preferRelativeResize="0"/>
          <p:nvPr/>
        </p:nvPicPr>
        <p:blipFill rotWithShape="1">
          <a:blip r:embed="rId3">
            <a:alphaModFix/>
          </a:blip>
          <a:srcRect b="0" l="0" r="0" t="0"/>
          <a:stretch/>
        </p:blipFill>
        <p:spPr>
          <a:xfrm>
            <a:off x="4545496" y="2474430"/>
            <a:ext cx="1796533" cy="3954499"/>
          </a:xfrm>
          <a:prstGeom prst="rect">
            <a:avLst/>
          </a:prstGeom>
          <a:noFill/>
          <a:ln>
            <a:noFill/>
          </a:ln>
        </p:spPr>
      </p:pic>
      <p:sp>
        <p:nvSpPr>
          <p:cNvPr id="140" name="Google Shape;140;p4"/>
          <p:cNvSpPr/>
          <p:nvPr/>
        </p:nvSpPr>
        <p:spPr>
          <a:xfrm>
            <a:off x="960884" y="2180492"/>
            <a:ext cx="3896751" cy="1505242"/>
          </a:xfrm>
          <a:prstGeom prst="cloudCallout">
            <a:avLst>
              <a:gd fmla="val -20833" name="adj1"/>
              <a:gd fmla="val 62500" name="adj2"/>
            </a:avLst>
          </a:prstGeom>
          <a:solidFill>
            <a:schemeClr val="l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dk1"/>
                </a:solidFill>
                <a:latin typeface="Calibri"/>
                <a:ea typeface="Calibri"/>
                <a:cs typeface="Calibri"/>
                <a:sym typeface="Calibri"/>
              </a:rPr>
              <a:t>Do you have a health insurance plan? </a:t>
            </a:r>
            <a:endParaRPr/>
          </a:p>
        </p:txBody>
      </p:sp>
      <p:sp>
        <p:nvSpPr>
          <p:cNvPr id="141" name="Google Shape;141;p4"/>
          <p:cNvSpPr/>
          <p:nvPr/>
        </p:nvSpPr>
        <p:spPr>
          <a:xfrm>
            <a:off x="6216697" y="2011678"/>
            <a:ext cx="4234376" cy="1842869"/>
          </a:xfrm>
          <a:prstGeom prst="cloudCallout">
            <a:avLst>
              <a:gd fmla="val -20833" name="adj1"/>
              <a:gd fmla="val 62500" name="adj2"/>
            </a:avLst>
          </a:prstGeom>
          <a:solidFill>
            <a:schemeClr val="l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dk1"/>
                </a:solidFill>
                <a:latin typeface="Calibri"/>
                <a:ea typeface="Calibri"/>
                <a:cs typeface="Calibri"/>
                <a:sym typeface="Calibri"/>
              </a:rPr>
              <a:t>Did you consider buying it now or before covid ?</a:t>
            </a:r>
            <a:endParaRPr sz="1800">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5"/>
          <p:cNvSpPr txBox="1"/>
          <p:nvPr>
            <p:ph type="title"/>
          </p:nvPr>
        </p:nvSpPr>
        <p:spPr>
          <a:xfrm>
            <a:off x="1169246" y="956276"/>
            <a:ext cx="8312379"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Why should you buy Health Insurance?</a:t>
            </a:r>
            <a:endParaRPr sz="3600">
              <a:latin typeface="Helvetica Neue"/>
              <a:ea typeface="Helvetica Neue"/>
              <a:cs typeface="Helvetica Neue"/>
              <a:sym typeface="Helvetica Neue"/>
            </a:endParaRPr>
          </a:p>
        </p:txBody>
      </p:sp>
      <p:sp>
        <p:nvSpPr>
          <p:cNvPr id="147" name="Google Shape;147;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48" name="Google Shape;148;p5"/>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1.2</a:t>
            </a:r>
            <a:endParaRPr/>
          </a:p>
        </p:txBody>
      </p:sp>
      <p:sp>
        <p:nvSpPr>
          <p:cNvPr id="149" name="Google Shape;149;p5"/>
          <p:cNvSpPr txBox="1"/>
          <p:nvPr>
            <p:ph idx="1" type="body"/>
          </p:nvPr>
        </p:nvSpPr>
        <p:spPr>
          <a:xfrm>
            <a:off x="1169246" y="2082019"/>
            <a:ext cx="3733800" cy="2841674"/>
          </a:xfrm>
          <a:prstGeom prst="rect">
            <a:avLst/>
          </a:prstGeom>
          <a:noFill/>
          <a:ln>
            <a:noFill/>
          </a:ln>
        </p:spPr>
        <p:txBody>
          <a:bodyPr anchorCtr="0" anchor="t" bIns="45700" lIns="91425" spcFirstLastPara="1" rIns="91425" wrap="square" tIns="45700">
            <a:normAutofit lnSpcReduction="10000"/>
          </a:bodyPr>
          <a:lstStyle/>
          <a:p>
            <a:pPr indent="-114300" lvl="0" marL="0" rtl="0" algn="l">
              <a:lnSpc>
                <a:spcPct val="11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Financial Coverage</a:t>
            </a:r>
            <a:endParaRPr/>
          </a:p>
          <a:p>
            <a:pPr indent="-114300" lvl="0" marL="0" rtl="0" algn="l">
              <a:lnSpc>
                <a:spcPct val="110000"/>
              </a:lnSpc>
              <a:spcBef>
                <a:spcPts val="15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Rising Inflation</a:t>
            </a:r>
            <a:endParaRPr/>
          </a:p>
          <a:p>
            <a:pPr indent="-114300" lvl="0" marL="0" rtl="0" algn="l">
              <a:lnSpc>
                <a:spcPct val="110000"/>
              </a:lnSpc>
              <a:spcBef>
                <a:spcPts val="15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Tax Exemption</a:t>
            </a:r>
            <a:endParaRPr/>
          </a:p>
          <a:p>
            <a:pPr indent="-114300" lvl="0" marL="0" rtl="0" algn="l">
              <a:lnSpc>
                <a:spcPct val="110000"/>
              </a:lnSpc>
              <a:spcBef>
                <a:spcPts val="15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Affordable Policies</a:t>
            </a:r>
            <a:endParaRPr/>
          </a:p>
          <a:p>
            <a:pPr indent="-114300" lvl="0" marL="0" rtl="0" algn="l">
              <a:lnSpc>
                <a:spcPct val="110000"/>
              </a:lnSpc>
              <a:spcBef>
                <a:spcPts val="15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Changing Lifestyle</a:t>
            </a:r>
            <a:endParaRPr/>
          </a:p>
          <a:p>
            <a:pPr indent="-114300" lvl="0" marL="0" rtl="0" algn="l">
              <a:lnSpc>
                <a:spcPct val="110000"/>
              </a:lnSpc>
              <a:spcBef>
                <a:spcPts val="15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Fall Back Option</a:t>
            </a:r>
            <a:endParaRPr/>
          </a:p>
          <a:p>
            <a:pPr indent="0" lvl="0" marL="0" rtl="0" algn="l">
              <a:lnSpc>
                <a:spcPct val="110000"/>
              </a:lnSpc>
              <a:spcBef>
                <a:spcPts val="1500"/>
              </a:spcBef>
              <a:spcAft>
                <a:spcPts val="0"/>
              </a:spcAft>
              <a:buClr>
                <a:srgbClr val="595959"/>
              </a:buClr>
              <a:buSzPts val="1400"/>
              <a:buFont typeface="Arial"/>
              <a:buNone/>
            </a:pPr>
            <a:r>
              <a:t/>
            </a:r>
            <a:endParaRPr/>
          </a:p>
          <a:p>
            <a:pPr indent="0" lvl="0" marL="0" rtl="0" algn="l">
              <a:lnSpc>
                <a:spcPct val="110000"/>
              </a:lnSpc>
              <a:spcBef>
                <a:spcPts val="1500"/>
              </a:spcBef>
              <a:spcAft>
                <a:spcPts val="0"/>
              </a:spcAft>
              <a:buClr>
                <a:srgbClr val="595959"/>
              </a:buClr>
              <a:buSzPts val="1400"/>
              <a:buNone/>
            </a:pPr>
            <a:r>
              <a:t/>
            </a:r>
            <a:endParaRPr/>
          </a:p>
        </p:txBody>
      </p:sp>
      <p:pic>
        <p:nvPicPr>
          <p:cNvPr descr="3758c41b-25db-4274-9751-6a2d6ff35ffb.jpg" id="150" name="Google Shape;150;p5"/>
          <p:cNvPicPr preferRelativeResize="0"/>
          <p:nvPr/>
        </p:nvPicPr>
        <p:blipFill rotWithShape="1">
          <a:blip r:embed="rId3">
            <a:alphaModFix/>
          </a:blip>
          <a:srcRect b="0" l="0" r="0" t="0"/>
          <a:stretch/>
        </p:blipFill>
        <p:spPr>
          <a:xfrm>
            <a:off x="4562418" y="1855753"/>
            <a:ext cx="5013098" cy="3499885"/>
          </a:xfrm>
          <a:prstGeom prst="rect">
            <a:avLst/>
          </a:prstGeom>
          <a:noFill/>
          <a:ln>
            <a:noFill/>
          </a:ln>
        </p:spPr>
      </p:pic>
      <p:sp>
        <p:nvSpPr>
          <p:cNvPr id="151" name="Google Shape;151;p5"/>
          <p:cNvSpPr txBox="1"/>
          <p:nvPr/>
        </p:nvSpPr>
        <p:spPr>
          <a:xfrm>
            <a:off x="1083985" y="5601528"/>
            <a:ext cx="10269816" cy="369332"/>
          </a:xfrm>
          <a:prstGeom prst="rect">
            <a:avLst/>
          </a:prstGeom>
          <a:solidFill>
            <a:srgbClr val="D8D8D8"/>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https://www.iciciprulife.com/health-insurance/reasons-why-you-should-buy-health-insurance.html</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6"/>
          <p:cNvSpPr txBox="1"/>
          <p:nvPr>
            <p:ph type="title"/>
          </p:nvPr>
        </p:nvSpPr>
        <p:spPr>
          <a:xfrm>
            <a:off x="1169248" y="956276"/>
            <a:ext cx="74413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Segment-wise business overview</a:t>
            </a:r>
            <a:endParaRPr/>
          </a:p>
        </p:txBody>
      </p:sp>
      <p:sp>
        <p:nvSpPr>
          <p:cNvPr id="157" name="Google Shape;157;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58" name="Google Shape;158;p6"/>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1.3</a:t>
            </a:r>
            <a:endParaRPr/>
          </a:p>
        </p:txBody>
      </p:sp>
      <p:sp>
        <p:nvSpPr>
          <p:cNvPr id="159" name="Google Shape;159;p6"/>
          <p:cNvSpPr txBox="1"/>
          <p:nvPr/>
        </p:nvSpPr>
        <p:spPr>
          <a:xfrm>
            <a:off x="1106044" y="1810252"/>
            <a:ext cx="10184552"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Gross Direct Premium income (in and outside India) written by non-life Insurance Industry increased from Rs. 1,53,438 crores in 2017-18 to Rs. 172,483 crores in 2018-19. Personal lines of business namely Motor and Health &amp; Personal Accident insurance constituted close to two-thirds of the Non-Life Insurance premium. Crop insurance as an emerging segment comprises majority premium in Other Misc.</a:t>
            </a:r>
            <a:endParaRPr/>
          </a:p>
        </p:txBody>
      </p:sp>
      <p:pic>
        <p:nvPicPr>
          <p:cNvPr id="160" name="Google Shape;160;p6"/>
          <p:cNvPicPr preferRelativeResize="0"/>
          <p:nvPr/>
        </p:nvPicPr>
        <p:blipFill rotWithShape="1">
          <a:blip r:embed="rId3">
            <a:alphaModFix/>
          </a:blip>
          <a:srcRect b="0" l="0" r="0" t="0"/>
          <a:stretch/>
        </p:blipFill>
        <p:spPr>
          <a:xfrm>
            <a:off x="2252120" y="2879831"/>
            <a:ext cx="7024402" cy="384164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7"/>
          <p:cNvSpPr txBox="1"/>
          <p:nvPr>
            <p:ph type="title"/>
          </p:nvPr>
        </p:nvSpPr>
        <p:spPr>
          <a:xfrm>
            <a:off x="1169248" y="956276"/>
            <a:ext cx="598692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Health Insurance Coverage </a:t>
            </a:r>
            <a:endParaRPr/>
          </a:p>
        </p:txBody>
      </p:sp>
      <p:sp>
        <p:nvSpPr>
          <p:cNvPr id="166" name="Google Shape;166;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67" name="Google Shape;167;p7"/>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1.4</a:t>
            </a:r>
            <a:endParaRPr/>
          </a:p>
        </p:txBody>
      </p:sp>
      <p:sp>
        <p:nvSpPr>
          <p:cNvPr id="168" name="Google Shape;168;p7"/>
          <p:cNvSpPr/>
          <p:nvPr/>
        </p:nvSpPr>
        <p:spPr>
          <a:xfrm>
            <a:off x="1169247" y="1754114"/>
            <a:ext cx="8809639"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Health &amp; Personal Accident Insurance segment has grown at a CAGR of 18.2% over the period 2010-11 to 2019-20. Health Insurance comprises of around 91% of the segment. Health &amp; Personal Accident has crossed the 50,000 Cr mark for the second time over.</a:t>
            </a:r>
            <a:endParaRPr/>
          </a:p>
        </p:txBody>
      </p:sp>
      <p:pic>
        <p:nvPicPr>
          <p:cNvPr id="169" name="Google Shape;169;p7"/>
          <p:cNvPicPr preferRelativeResize="0"/>
          <p:nvPr/>
        </p:nvPicPr>
        <p:blipFill rotWithShape="1">
          <a:blip r:embed="rId3">
            <a:alphaModFix/>
          </a:blip>
          <a:srcRect b="0" l="0" r="0" t="0"/>
          <a:stretch/>
        </p:blipFill>
        <p:spPr>
          <a:xfrm>
            <a:off x="2096086" y="2743620"/>
            <a:ext cx="4615593" cy="225041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8"/>
          <p:cNvSpPr txBox="1"/>
          <p:nvPr>
            <p:ph type="title"/>
          </p:nvPr>
        </p:nvSpPr>
        <p:spPr>
          <a:xfrm>
            <a:off x="1169248" y="956276"/>
            <a:ext cx="598692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Health Insurance Coverage </a:t>
            </a:r>
            <a:endParaRPr/>
          </a:p>
        </p:txBody>
      </p:sp>
      <p:sp>
        <p:nvSpPr>
          <p:cNvPr id="175" name="Google Shape;175;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76" name="Google Shape;176;p8"/>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1.4</a:t>
            </a:r>
            <a:endParaRPr/>
          </a:p>
        </p:txBody>
      </p:sp>
      <p:pic>
        <p:nvPicPr>
          <p:cNvPr id="177" name="Google Shape;177;p8"/>
          <p:cNvPicPr preferRelativeResize="0"/>
          <p:nvPr/>
        </p:nvPicPr>
        <p:blipFill rotWithShape="1">
          <a:blip r:embed="rId3">
            <a:alphaModFix/>
          </a:blip>
          <a:srcRect b="0" l="0" r="0" t="0"/>
          <a:stretch/>
        </p:blipFill>
        <p:spPr>
          <a:xfrm>
            <a:off x="2127219" y="2166419"/>
            <a:ext cx="6891344" cy="391360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9"/>
          <p:cNvSpPr txBox="1"/>
          <p:nvPr>
            <p:ph type="title"/>
          </p:nvPr>
        </p:nvSpPr>
        <p:spPr>
          <a:xfrm>
            <a:off x="1169248" y="956276"/>
            <a:ext cx="7018149" cy="636706"/>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lang="en-US" sz="3600">
                <a:latin typeface="Helvetica Neue"/>
                <a:ea typeface="Helvetica Neue"/>
                <a:cs typeface="Helvetica Neue"/>
                <a:sym typeface="Helvetica Neue"/>
              </a:rPr>
              <a:t> Things to consider while buying</a:t>
            </a:r>
            <a:endParaRPr sz="3600">
              <a:latin typeface="Helvetica Neue"/>
              <a:ea typeface="Helvetica Neue"/>
              <a:cs typeface="Helvetica Neue"/>
              <a:sym typeface="Helvetica Neue"/>
            </a:endParaRPr>
          </a:p>
        </p:txBody>
      </p:sp>
      <p:sp>
        <p:nvSpPr>
          <p:cNvPr id="183" name="Google Shape;183;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84" name="Google Shape;184;p9"/>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dk1"/>
                </a:solidFill>
                <a:latin typeface="Helvetica Neue"/>
                <a:ea typeface="Helvetica Neue"/>
                <a:cs typeface="Helvetica Neue"/>
                <a:sym typeface="Helvetica Neue"/>
              </a:rPr>
              <a:t>1.5</a:t>
            </a:r>
            <a:endParaRPr/>
          </a:p>
        </p:txBody>
      </p:sp>
      <p:sp>
        <p:nvSpPr>
          <p:cNvPr id="185" name="Google Shape;185;p9"/>
          <p:cNvSpPr/>
          <p:nvPr/>
        </p:nvSpPr>
        <p:spPr>
          <a:xfrm>
            <a:off x="1169248" y="1779687"/>
            <a:ext cx="9955952" cy="452431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1.Inclusions and exclusions of the plan</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coverage of the health insurance plan (inclusions) and the conditions against which a claim cannot be made (exclusions) determine the scope of the policy.</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2.Choosing the right health insurance company</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speed of the claim processing varies from insurer to insurer, and thus you must select only the best one. </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3. The waiting period</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The waiting period is the time when you cannot raise a claim against the health insurance plan. It is usually applicable to pre-existing diseases and maternity benefits.</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4. Day care procedures</a:t>
            </a:r>
            <a:endParaRPr/>
          </a:p>
          <a:p>
            <a:pPr indent="0" lvl="0" marL="0" marR="0" rtl="0" algn="l">
              <a:spcBef>
                <a:spcPts val="0"/>
              </a:spcBef>
              <a:spcAft>
                <a:spcPts val="0"/>
              </a:spcAft>
              <a:buNone/>
            </a:pPr>
            <a:r>
              <a:rPr lang="en-US" sz="1600">
                <a:solidFill>
                  <a:schemeClr val="dk1"/>
                </a:solidFill>
                <a:latin typeface="Quattrocento Sans"/>
                <a:ea typeface="Quattrocento Sans"/>
                <a:cs typeface="Quattrocento Sans"/>
                <a:sym typeface="Quattrocento Sans"/>
              </a:rPr>
              <a:t>Nowadays, certain medical treatments are completed within a day. Thus, it is important to ensure if such treatments are covered under your health insurance plan. These are small medical procedures like cataracts, tonsillectomy, etc.</a:t>
            </a:r>
            <a:endParaRPr/>
          </a:p>
          <a:p>
            <a:pPr indent="0" lvl="0" marL="0" marR="0" rtl="0" algn="l">
              <a:spcBef>
                <a:spcPts val="0"/>
              </a:spcBef>
              <a:spcAft>
                <a:spcPts val="0"/>
              </a:spcAft>
              <a:buNone/>
            </a:pPr>
            <a:r>
              <a:rPr b="1" lang="en-US" sz="1600">
                <a:solidFill>
                  <a:schemeClr val="dk1"/>
                </a:solidFill>
                <a:latin typeface="Quattrocento Sans"/>
                <a:ea typeface="Quattrocento Sans"/>
                <a:cs typeface="Quattrocento Sans"/>
                <a:sym typeface="Quattrocento Sans"/>
              </a:rPr>
              <a:t>5. Alternative treatments </a:t>
            </a:r>
            <a:br>
              <a:rPr lang="en-US" sz="1600">
                <a:solidFill>
                  <a:schemeClr val="dk1"/>
                </a:solidFill>
                <a:latin typeface="Quattrocento Sans"/>
                <a:ea typeface="Quattrocento Sans"/>
                <a:cs typeface="Quattrocento Sans"/>
                <a:sym typeface="Quattrocento Sans"/>
              </a:rPr>
            </a:br>
            <a:r>
              <a:rPr lang="en-US" sz="1600">
                <a:solidFill>
                  <a:schemeClr val="dk1"/>
                </a:solidFill>
                <a:latin typeface="Quattrocento Sans"/>
                <a:ea typeface="Quattrocento Sans"/>
                <a:cs typeface="Quattrocento Sans"/>
                <a:sym typeface="Quattrocento Sans"/>
              </a:rPr>
              <a:t>These are non-allopathic treatments like Ayurveda, Yoga, Unani, Siddha and Homeopathy (AYUSH). Many health plans allow these non-allopathic treatments’ coverage up to a specified limit. AYUSH treatments have gained importance during the COVID-19 pandemic, and many people prefer these over standard allopathic medicines.</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theme/theme1.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